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944282E-0968-4206-9F68-E0B513B6BB33}">
  <a:tblStyle styleId="{C944282E-0968-4206-9F68-E0B513B6BB33}"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1" d="100"/>
          <a:sy n="121" d="100"/>
        </p:scale>
        <p:origin x="-10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4408898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lt2"/>
              </a:buClr>
              <a:buNone/>
              <a:defRPr>
                <a:solidFill>
                  <a:schemeClr val="lt2"/>
                </a:solidFill>
              </a:defRPr>
            </a:lvl1pPr>
            <a:lvl2pPr algn="ctr">
              <a:spcBef>
                <a:spcPts val="0"/>
              </a:spcBef>
              <a:buClr>
                <a:schemeClr val="lt2"/>
              </a:buClr>
              <a:buSzPct val="100000"/>
              <a:buNone/>
              <a:defRPr sz="3000">
                <a:solidFill>
                  <a:schemeClr val="lt2"/>
                </a:solidFill>
              </a:defRPr>
            </a:lvl2pPr>
            <a:lvl3pPr algn="ctr">
              <a:spcBef>
                <a:spcPts val="0"/>
              </a:spcBef>
              <a:buClr>
                <a:schemeClr val="lt2"/>
              </a:buClr>
              <a:buSzPct val="100000"/>
              <a:buNone/>
              <a:defRPr sz="3000">
                <a:solidFill>
                  <a:schemeClr val="lt2"/>
                </a:solidFill>
              </a:defRPr>
            </a:lvl3pPr>
            <a:lvl4pPr algn="ctr">
              <a:spcBef>
                <a:spcPts val="0"/>
              </a:spcBef>
              <a:buClr>
                <a:schemeClr val="lt2"/>
              </a:buClr>
              <a:buSzPct val="100000"/>
              <a:buNone/>
              <a:defRPr sz="3000">
                <a:solidFill>
                  <a:schemeClr val="lt2"/>
                </a:solidFill>
              </a:defRPr>
            </a:lvl4pPr>
            <a:lvl5pPr algn="ctr">
              <a:spcBef>
                <a:spcPts val="0"/>
              </a:spcBef>
              <a:buClr>
                <a:schemeClr val="lt2"/>
              </a:buClr>
              <a:buSzPct val="100000"/>
              <a:buNone/>
              <a:defRPr sz="3000">
                <a:solidFill>
                  <a:schemeClr val="lt2"/>
                </a:solidFill>
              </a:defRPr>
            </a:lvl5pPr>
            <a:lvl6pPr algn="ctr">
              <a:spcBef>
                <a:spcPts val="0"/>
              </a:spcBef>
              <a:buClr>
                <a:schemeClr val="lt2"/>
              </a:buClr>
              <a:buSzPct val="100000"/>
              <a:buNone/>
              <a:defRPr sz="3000">
                <a:solidFill>
                  <a:schemeClr val="lt2"/>
                </a:solidFill>
              </a:defRPr>
            </a:lvl6pPr>
            <a:lvl7pPr algn="ctr">
              <a:spcBef>
                <a:spcPts val="0"/>
              </a:spcBef>
              <a:buClr>
                <a:schemeClr val="lt2"/>
              </a:buClr>
              <a:buSzPct val="100000"/>
              <a:buNone/>
              <a:defRPr sz="3000">
                <a:solidFill>
                  <a:schemeClr val="lt2"/>
                </a:solidFill>
              </a:defRPr>
            </a:lvl7pPr>
            <a:lvl8pPr algn="ctr">
              <a:spcBef>
                <a:spcPts val="0"/>
              </a:spcBef>
              <a:buClr>
                <a:schemeClr val="lt2"/>
              </a:buClr>
              <a:buSzPct val="100000"/>
              <a:buNone/>
              <a:defRPr sz="3000">
                <a:solidFill>
                  <a:schemeClr val="lt2"/>
                </a:solidFill>
              </a:defRPr>
            </a:lvl8pPr>
            <a:lvl9pPr algn="ctr">
              <a:spcBef>
                <a:spcPts val="0"/>
              </a:spcBef>
              <a:buClr>
                <a:schemeClr val="lt2"/>
              </a:buClr>
              <a:buSzPct val="100000"/>
              <a:buNone/>
              <a:defRPr sz="3000">
                <a:solidFill>
                  <a:schemeClr val="lt2"/>
                </a:solidFill>
              </a:defRPr>
            </a:lvl9pPr>
          </a:lstStyle>
          <a:p>
            <a:endParaRPr/>
          </a:p>
        </p:txBody>
      </p:sp>
      <p:sp>
        <p:nvSpPr>
          <p:cNvPr id="10" name="Shape 10"/>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1" name="Shape 1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SzPct val="100000"/>
              <a:buNone/>
              <a:defRPr sz="1800"/>
            </a:lvl1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1"/>
              </a:buClr>
              <a:buSzPct val="100000"/>
              <a:buNone/>
              <a:defRPr sz="3600" b="1">
                <a:solidFill>
                  <a:schemeClr val="lt1"/>
                </a:solidFill>
              </a:defRPr>
            </a:lvl1pPr>
            <a:lvl2pPr>
              <a:spcBef>
                <a:spcPts val="0"/>
              </a:spcBef>
              <a:buClr>
                <a:schemeClr val="lt1"/>
              </a:buClr>
              <a:buSzPct val="100000"/>
              <a:buNone/>
              <a:defRPr sz="3600" b="1">
                <a:solidFill>
                  <a:schemeClr val="lt1"/>
                </a:solidFill>
              </a:defRPr>
            </a:lvl2pPr>
            <a:lvl3pPr>
              <a:spcBef>
                <a:spcPts val="0"/>
              </a:spcBef>
              <a:buClr>
                <a:schemeClr val="lt1"/>
              </a:buClr>
              <a:buSzPct val="100000"/>
              <a:buNone/>
              <a:defRPr sz="3600" b="1">
                <a:solidFill>
                  <a:schemeClr val="lt1"/>
                </a:solidFill>
              </a:defRPr>
            </a:lvl3pPr>
            <a:lvl4pPr>
              <a:spcBef>
                <a:spcPts val="0"/>
              </a:spcBef>
              <a:buClr>
                <a:schemeClr val="lt1"/>
              </a:buClr>
              <a:buSzPct val="100000"/>
              <a:buNone/>
              <a:defRPr sz="3600" b="1">
                <a:solidFill>
                  <a:schemeClr val="lt1"/>
                </a:solidFill>
              </a:defRPr>
            </a:lvl4pPr>
            <a:lvl5pPr>
              <a:spcBef>
                <a:spcPts val="0"/>
              </a:spcBef>
              <a:buClr>
                <a:schemeClr val="lt1"/>
              </a:buClr>
              <a:buSzPct val="100000"/>
              <a:buNone/>
              <a:defRPr sz="3600" b="1">
                <a:solidFill>
                  <a:schemeClr val="lt1"/>
                </a:solidFill>
              </a:defRPr>
            </a:lvl5pPr>
            <a:lvl6pPr>
              <a:spcBef>
                <a:spcPts val="0"/>
              </a:spcBef>
              <a:buClr>
                <a:schemeClr val="lt1"/>
              </a:buClr>
              <a:buSzPct val="100000"/>
              <a:buNone/>
              <a:defRPr sz="3600" b="1">
                <a:solidFill>
                  <a:schemeClr val="lt1"/>
                </a:solidFill>
              </a:defRPr>
            </a:lvl6pPr>
            <a:lvl7pPr>
              <a:spcBef>
                <a:spcPts val="0"/>
              </a:spcBef>
              <a:buClr>
                <a:schemeClr val="lt1"/>
              </a:buClr>
              <a:buSzPct val="100000"/>
              <a:buNone/>
              <a:defRPr sz="3600" b="1">
                <a:solidFill>
                  <a:schemeClr val="lt1"/>
                </a:solidFill>
              </a:defRPr>
            </a:lvl7pPr>
            <a:lvl8pPr>
              <a:spcBef>
                <a:spcPts val="0"/>
              </a:spcBef>
              <a:buClr>
                <a:schemeClr val="lt1"/>
              </a:buClr>
              <a:buSzPct val="100000"/>
              <a:buNone/>
              <a:defRPr sz="3600" b="1">
                <a:solidFill>
                  <a:schemeClr val="lt1"/>
                </a:solidFill>
              </a:defRPr>
            </a:lvl8pPr>
            <a:lvl9pPr>
              <a:spcBef>
                <a:spcPts val="0"/>
              </a:spcBef>
              <a:buClr>
                <a:schemeClr val="lt1"/>
              </a:buClr>
              <a:buSzPct val="100000"/>
              <a:buNone/>
              <a:defRPr sz="3600" b="1">
                <a:solidFill>
                  <a:schemeClr val="l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lt1"/>
              </a:buClr>
              <a:buSzPct val="100000"/>
              <a:defRPr sz="3000">
                <a:solidFill>
                  <a:schemeClr val="lt1"/>
                </a:solidFill>
              </a:defRPr>
            </a:lvl1pPr>
            <a:lvl2pPr>
              <a:spcBef>
                <a:spcPts val="480"/>
              </a:spcBef>
              <a:buClr>
                <a:schemeClr val="lt1"/>
              </a:buClr>
              <a:buSzPct val="100000"/>
              <a:defRPr sz="2400">
                <a:solidFill>
                  <a:schemeClr val="lt1"/>
                </a:solidFill>
              </a:defRPr>
            </a:lvl2pPr>
            <a:lvl3pPr>
              <a:spcBef>
                <a:spcPts val="480"/>
              </a:spcBef>
              <a:buClr>
                <a:schemeClr val="lt1"/>
              </a:buClr>
              <a:buSzPct val="100000"/>
              <a:defRPr sz="2400">
                <a:solidFill>
                  <a:schemeClr val="lt1"/>
                </a:solidFill>
              </a:defRPr>
            </a:lvl3pPr>
            <a:lvl4pPr>
              <a:spcBef>
                <a:spcPts val="360"/>
              </a:spcBef>
              <a:buClr>
                <a:schemeClr val="lt1"/>
              </a:buClr>
              <a:buSzPct val="100000"/>
              <a:defRPr sz="1800">
                <a:solidFill>
                  <a:schemeClr val="lt1"/>
                </a:solidFill>
              </a:defRPr>
            </a:lvl4pPr>
            <a:lvl5pPr>
              <a:spcBef>
                <a:spcPts val="360"/>
              </a:spcBef>
              <a:buClr>
                <a:schemeClr val="lt1"/>
              </a:buClr>
              <a:buSzPct val="100000"/>
              <a:defRPr sz="1800">
                <a:solidFill>
                  <a:schemeClr val="lt1"/>
                </a:solidFill>
              </a:defRPr>
            </a:lvl5pPr>
            <a:lvl6pPr>
              <a:spcBef>
                <a:spcPts val="360"/>
              </a:spcBef>
              <a:buClr>
                <a:schemeClr val="lt1"/>
              </a:buClr>
              <a:buSzPct val="100000"/>
              <a:defRPr sz="1800">
                <a:solidFill>
                  <a:schemeClr val="lt1"/>
                </a:solidFill>
              </a:defRPr>
            </a:lvl6pPr>
            <a:lvl7pPr>
              <a:spcBef>
                <a:spcPts val="360"/>
              </a:spcBef>
              <a:buClr>
                <a:schemeClr val="lt1"/>
              </a:buClr>
              <a:buSzPct val="100000"/>
              <a:defRPr sz="1800">
                <a:solidFill>
                  <a:schemeClr val="lt1"/>
                </a:solidFill>
              </a:defRPr>
            </a:lvl7pPr>
            <a:lvl8pPr>
              <a:spcBef>
                <a:spcPts val="360"/>
              </a:spcBef>
              <a:buClr>
                <a:schemeClr val="lt1"/>
              </a:buClr>
              <a:buSzPct val="100000"/>
              <a:defRPr sz="1800">
                <a:solidFill>
                  <a:schemeClr val="lt1"/>
                </a:solidFill>
              </a:defRPr>
            </a:lvl8pPr>
            <a:lvl9pPr>
              <a:spcBef>
                <a:spcPts val="360"/>
              </a:spcBef>
              <a:buClr>
                <a:schemeClr val="lt1"/>
              </a:buClr>
              <a:buSzPct val="100000"/>
              <a:defRPr sz="1800">
                <a:solidFill>
                  <a:schemeClr val="lt1"/>
                </a:solidFill>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lt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374275" y="347075"/>
            <a:ext cx="3782400" cy="3575399"/>
          </a:xfrm>
          <a:prstGeom prst="rect">
            <a:avLst/>
          </a:prstGeom>
        </p:spPr>
        <p:txBody>
          <a:bodyPr lIns="91425" tIns="91425" rIns="91425" bIns="91425" anchor="b" anchorCtr="0">
            <a:noAutofit/>
          </a:bodyPr>
          <a:lstStyle/>
          <a:p>
            <a:pPr algn="l">
              <a:spcBef>
                <a:spcPts val="0"/>
              </a:spcBef>
              <a:buNone/>
            </a:pPr>
            <a:r>
              <a:rPr lang="en"/>
              <a:t>THE EVOLUTION OF CAMERAS</a:t>
            </a:r>
          </a:p>
        </p:txBody>
      </p:sp>
      <p:pic>
        <p:nvPicPr>
          <p:cNvPr id="31" name="Shape 31"/>
          <p:cNvPicPr preferRelativeResize="0"/>
          <p:nvPr/>
        </p:nvPicPr>
        <p:blipFill>
          <a:blip r:embed="rId3">
            <a:alphaModFix/>
          </a:blip>
          <a:stretch>
            <a:fillRect/>
          </a:stretch>
        </p:blipFill>
        <p:spPr>
          <a:xfrm>
            <a:off x="4865400" y="151562"/>
            <a:ext cx="3394376" cy="484037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Today</a:t>
            </a:r>
          </a:p>
        </p:txBody>
      </p:sp>
      <p:sp>
        <p:nvSpPr>
          <p:cNvPr id="100" name="Shape 100"/>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a:spcBef>
                <a:spcPts val="0"/>
              </a:spcBef>
              <a:buNone/>
            </a:pPr>
            <a:r>
              <a:rPr lang="en"/>
              <a:t>There are a variety of cameras. Cameras are so common most people have them in their pockets or on their phones.</a:t>
            </a:r>
          </a:p>
        </p:txBody>
      </p:sp>
      <p:pic>
        <p:nvPicPr>
          <p:cNvPr id="101" name="Shape 101"/>
          <p:cNvPicPr preferRelativeResize="0"/>
          <p:nvPr/>
        </p:nvPicPr>
        <p:blipFill>
          <a:blip r:embed="rId3">
            <a:alphaModFix/>
          </a:blip>
          <a:stretch>
            <a:fillRect/>
          </a:stretch>
        </p:blipFill>
        <p:spPr>
          <a:xfrm>
            <a:off x="4940925" y="1553175"/>
            <a:ext cx="3745875" cy="293476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Types of Cameras Today</a:t>
            </a:r>
          </a:p>
        </p:txBody>
      </p:sp>
      <p:graphicFrame>
        <p:nvGraphicFramePr>
          <p:cNvPr id="107" name="Shape 107"/>
          <p:cNvGraphicFramePr/>
          <p:nvPr/>
        </p:nvGraphicFramePr>
        <p:xfrm>
          <a:off x="952500" y="1222625"/>
          <a:ext cx="7239000" cy="3719100"/>
        </p:xfrm>
        <a:graphic>
          <a:graphicData uri="http://schemas.openxmlformats.org/drawingml/2006/table">
            <a:tbl>
              <a:tblPr>
                <a:noFill/>
                <a:tableStyleId>{C944282E-0968-4206-9F68-E0B513B6BB33}</a:tableStyleId>
              </a:tblPr>
              <a:tblGrid>
                <a:gridCol w="1692700"/>
                <a:gridCol w="3133300"/>
                <a:gridCol w="2413000"/>
              </a:tblGrid>
              <a:tr h="1827250">
                <a:tc>
                  <a:txBody>
                    <a:bodyPr/>
                    <a:lstStyle/>
                    <a:p>
                      <a:pPr>
                        <a:spcBef>
                          <a:spcPts val="0"/>
                        </a:spcBef>
                        <a:buNone/>
                      </a:pPr>
                      <a:r>
                        <a:rPr lang="en">
                          <a:solidFill>
                            <a:srgbClr val="FFFFFF"/>
                          </a:solidFill>
                        </a:rPr>
                        <a:t>Point and Shoot Cameras</a:t>
                      </a:r>
                    </a:p>
                  </a:txBody>
                  <a:tcPr marL="91425" marR="91425" marT="91425" marB="91425">
                    <a:lnL w="9525" cap="flat">
                      <a:solidFill>
                        <a:srgbClr val="FFFFFF"/>
                      </a:solidFill>
                      <a:prstDash val="solid"/>
                      <a:round/>
                      <a:headEnd type="none" w="med" len="med"/>
                      <a:tailEnd type="none" w="med" len="med"/>
                    </a:lnL>
                    <a:lnR w="9525" cap="flat">
                      <a:solidFill>
                        <a:srgbClr val="FFFFFF"/>
                      </a:solidFill>
                      <a:prstDash val="solid"/>
                      <a:round/>
                      <a:headEnd type="none" w="med" len="med"/>
                      <a:tailEnd type="none" w="med" len="med"/>
                    </a:lnR>
                    <a:lnT w="9525" cap="flat">
                      <a:solidFill>
                        <a:srgbClr val="FFFFFF"/>
                      </a:solidFill>
                      <a:prstDash val="solid"/>
                      <a:round/>
                      <a:headEnd type="none" w="med" len="med"/>
                      <a:tailEnd type="none" w="med" len="med"/>
                    </a:lnT>
                    <a:lnB w="9525" cap="flat">
                      <a:solidFill>
                        <a:srgbClr val="FFFFFF"/>
                      </a:solidFill>
                      <a:prstDash val="solid"/>
                      <a:round/>
                      <a:headEnd type="none" w="med" len="med"/>
                      <a:tailEnd type="none" w="med" len="med"/>
                    </a:lnB>
                  </a:tcPr>
                </a:tc>
                <a:tc>
                  <a:txBody>
                    <a:bodyPr/>
                    <a:lstStyle/>
                    <a:p>
                      <a:pPr>
                        <a:spcBef>
                          <a:spcPts val="0"/>
                        </a:spcBef>
                        <a:buNone/>
                      </a:pPr>
                      <a:r>
                        <a:rPr lang="en">
                          <a:solidFill>
                            <a:srgbClr val="FFFFFF"/>
                          </a:solidFill>
                        </a:rPr>
                        <a:t>These cameras are very convenient for the average person allowing them to snap pictures quickly and easily</a:t>
                      </a:r>
                    </a:p>
                  </a:txBody>
                  <a:tcPr marL="91425" marR="91425" marT="91425" marB="91425">
                    <a:lnL w="9525" cap="flat">
                      <a:solidFill>
                        <a:srgbClr val="FFFFFF"/>
                      </a:solidFill>
                      <a:prstDash val="solid"/>
                      <a:round/>
                      <a:headEnd type="none" w="med" len="med"/>
                      <a:tailEnd type="none" w="med" len="med"/>
                    </a:lnL>
                    <a:lnR w="9525" cap="flat">
                      <a:solidFill>
                        <a:srgbClr val="FFFFFF"/>
                      </a:solidFill>
                      <a:prstDash val="solid"/>
                      <a:round/>
                      <a:headEnd type="none" w="med" len="med"/>
                      <a:tailEnd type="none" w="med" len="med"/>
                    </a:lnR>
                    <a:lnT w="9525" cap="flat">
                      <a:solidFill>
                        <a:srgbClr val="FFFFFF"/>
                      </a:solidFill>
                      <a:prstDash val="solid"/>
                      <a:round/>
                      <a:headEnd type="none" w="med" len="med"/>
                      <a:tailEnd type="none" w="med" len="med"/>
                    </a:lnT>
                    <a:lnB w="9525" cap="flat">
                      <a:solidFill>
                        <a:srgbClr val="FFFFFF"/>
                      </a:solidFill>
                      <a:prstDash val="solid"/>
                      <a:round/>
                      <a:headEnd type="none" w="med" len="med"/>
                      <a:tailEnd type="none" w="med" len="med"/>
                    </a:lnB>
                  </a:tcPr>
                </a:tc>
                <a:tc>
                  <a:txBody>
                    <a:bodyPr/>
                    <a:lstStyle/>
                    <a:p>
                      <a:pPr>
                        <a:spcBef>
                          <a:spcPts val="0"/>
                        </a:spcBef>
                        <a:buNone/>
                      </a:pPr>
                      <a:endParaRPr/>
                    </a:p>
                  </a:txBody>
                  <a:tcPr marL="91425" marR="91425" marT="91425" marB="91425">
                    <a:lnL w="9525" cap="flat">
                      <a:solidFill>
                        <a:srgbClr val="FFFFFF"/>
                      </a:solidFill>
                      <a:prstDash val="solid"/>
                      <a:round/>
                      <a:headEnd type="none" w="med" len="med"/>
                      <a:tailEnd type="none" w="med" len="med"/>
                    </a:lnL>
                    <a:lnR w="9525" cap="flat">
                      <a:solidFill>
                        <a:srgbClr val="FFFFFF"/>
                      </a:solidFill>
                      <a:prstDash val="solid"/>
                      <a:round/>
                      <a:headEnd type="none" w="med" len="med"/>
                      <a:tailEnd type="none" w="med" len="med"/>
                    </a:lnR>
                    <a:lnT w="9525" cap="flat">
                      <a:solidFill>
                        <a:srgbClr val="FFFFFF"/>
                      </a:solidFill>
                      <a:prstDash val="solid"/>
                      <a:round/>
                      <a:headEnd type="none" w="med" len="med"/>
                      <a:tailEnd type="none" w="med" len="med"/>
                    </a:lnT>
                    <a:lnB w="9525" cap="flat">
                      <a:solidFill>
                        <a:srgbClr val="FFFFFF"/>
                      </a:solidFill>
                      <a:prstDash val="solid"/>
                      <a:round/>
                      <a:headEnd type="none" w="med" len="med"/>
                      <a:tailEnd type="none" w="med" len="med"/>
                    </a:lnB>
                  </a:tcPr>
                </a:tc>
              </a:tr>
              <a:tr h="1891850">
                <a:tc>
                  <a:txBody>
                    <a:bodyPr/>
                    <a:lstStyle/>
                    <a:p>
                      <a:pPr>
                        <a:spcBef>
                          <a:spcPts val="0"/>
                        </a:spcBef>
                        <a:buNone/>
                      </a:pPr>
                      <a:r>
                        <a:rPr lang="en">
                          <a:solidFill>
                            <a:srgbClr val="FFFFFF"/>
                          </a:solidFill>
                        </a:rPr>
                        <a:t>(D)SLR Cameras</a:t>
                      </a:r>
                    </a:p>
                  </a:txBody>
                  <a:tcPr marL="91425" marR="91425" marT="91425" marB="91425">
                    <a:lnL w="9525" cap="flat">
                      <a:solidFill>
                        <a:srgbClr val="FFFFFF"/>
                      </a:solidFill>
                      <a:prstDash val="solid"/>
                      <a:round/>
                      <a:headEnd type="none" w="med" len="med"/>
                      <a:tailEnd type="none" w="med" len="med"/>
                    </a:lnL>
                    <a:lnR w="9525" cap="flat">
                      <a:solidFill>
                        <a:srgbClr val="FFFFFF"/>
                      </a:solidFill>
                      <a:prstDash val="solid"/>
                      <a:round/>
                      <a:headEnd type="none" w="med" len="med"/>
                      <a:tailEnd type="none" w="med" len="med"/>
                    </a:lnR>
                    <a:lnT w="9525" cap="flat">
                      <a:solidFill>
                        <a:srgbClr val="FFFFFF"/>
                      </a:solidFill>
                      <a:prstDash val="solid"/>
                      <a:round/>
                      <a:headEnd type="none" w="med" len="med"/>
                      <a:tailEnd type="none" w="med" len="med"/>
                    </a:lnT>
                    <a:lnB w="9525" cap="flat">
                      <a:solidFill>
                        <a:srgbClr val="FFFFFF"/>
                      </a:solidFill>
                      <a:prstDash val="solid"/>
                      <a:round/>
                      <a:headEnd type="none" w="med" len="med"/>
                      <a:tailEnd type="none" w="med" len="med"/>
                    </a:lnB>
                  </a:tcPr>
                </a:tc>
                <a:tc>
                  <a:txBody>
                    <a:bodyPr/>
                    <a:lstStyle/>
                    <a:p>
                      <a:pPr>
                        <a:spcBef>
                          <a:spcPts val="0"/>
                        </a:spcBef>
                        <a:buNone/>
                      </a:pPr>
                      <a:r>
                        <a:rPr lang="en">
                          <a:solidFill>
                            <a:srgbClr val="FFFFFF"/>
                          </a:solidFill>
                        </a:rPr>
                        <a:t>These cameras allow people to adjust the focus, shutter speed, and size of aperture. This allows people to get a more accurate vision.</a:t>
                      </a:r>
                    </a:p>
                  </a:txBody>
                  <a:tcPr marL="91425" marR="91425" marT="91425" marB="91425">
                    <a:lnL w="9525" cap="flat">
                      <a:solidFill>
                        <a:srgbClr val="FFFFFF"/>
                      </a:solidFill>
                      <a:prstDash val="solid"/>
                      <a:round/>
                      <a:headEnd type="none" w="med" len="med"/>
                      <a:tailEnd type="none" w="med" len="med"/>
                    </a:lnL>
                    <a:lnR w="9525" cap="flat">
                      <a:solidFill>
                        <a:srgbClr val="FFFFFF"/>
                      </a:solidFill>
                      <a:prstDash val="solid"/>
                      <a:round/>
                      <a:headEnd type="none" w="med" len="med"/>
                      <a:tailEnd type="none" w="med" len="med"/>
                    </a:lnR>
                    <a:lnT w="9525" cap="flat">
                      <a:solidFill>
                        <a:srgbClr val="FFFFFF"/>
                      </a:solidFill>
                      <a:prstDash val="solid"/>
                      <a:round/>
                      <a:headEnd type="none" w="med" len="med"/>
                      <a:tailEnd type="none" w="med" len="med"/>
                    </a:lnT>
                    <a:lnB w="9525" cap="flat">
                      <a:solidFill>
                        <a:srgbClr val="FFFFFF"/>
                      </a:solidFill>
                      <a:prstDash val="solid"/>
                      <a:round/>
                      <a:headEnd type="none" w="med" len="med"/>
                      <a:tailEnd type="none" w="med" len="med"/>
                    </a:lnB>
                  </a:tcPr>
                </a:tc>
                <a:tc>
                  <a:txBody>
                    <a:bodyPr/>
                    <a:lstStyle/>
                    <a:p>
                      <a:pPr>
                        <a:spcBef>
                          <a:spcPts val="0"/>
                        </a:spcBef>
                        <a:buNone/>
                      </a:pPr>
                      <a:endParaRPr/>
                    </a:p>
                  </a:txBody>
                  <a:tcPr marL="91425" marR="91425" marT="91425" marB="91425">
                    <a:lnL w="9525" cap="flat">
                      <a:solidFill>
                        <a:srgbClr val="FFFFFF"/>
                      </a:solidFill>
                      <a:prstDash val="solid"/>
                      <a:round/>
                      <a:headEnd type="none" w="med" len="med"/>
                      <a:tailEnd type="none" w="med" len="med"/>
                    </a:lnL>
                    <a:lnR w="9525" cap="flat">
                      <a:solidFill>
                        <a:srgbClr val="FFFFFF"/>
                      </a:solidFill>
                      <a:prstDash val="solid"/>
                      <a:round/>
                      <a:headEnd type="none" w="med" len="med"/>
                      <a:tailEnd type="none" w="med" len="med"/>
                    </a:lnR>
                    <a:lnT w="9525" cap="flat">
                      <a:solidFill>
                        <a:srgbClr val="FFFFFF"/>
                      </a:solidFill>
                      <a:prstDash val="solid"/>
                      <a:round/>
                      <a:headEnd type="none" w="med" len="med"/>
                      <a:tailEnd type="none" w="med" len="med"/>
                    </a:lnT>
                    <a:lnB w="9525" cap="flat">
                      <a:solidFill>
                        <a:srgbClr val="FFFFFF"/>
                      </a:solidFill>
                      <a:prstDash val="solid"/>
                      <a:round/>
                      <a:headEnd type="none" w="med" len="med"/>
                      <a:tailEnd type="none" w="med" len="med"/>
                    </a:lnB>
                  </a:tcPr>
                </a:tc>
              </a:tr>
            </a:tbl>
          </a:graphicData>
        </a:graphic>
      </p:graphicFrame>
      <p:pic>
        <p:nvPicPr>
          <p:cNvPr id="108" name="Shape 108"/>
          <p:cNvPicPr preferRelativeResize="0"/>
          <p:nvPr/>
        </p:nvPicPr>
        <p:blipFill>
          <a:blip r:embed="rId3">
            <a:alphaModFix/>
          </a:blip>
          <a:stretch>
            <a:fillRect/>
          </a:stretch>
        </p:blipFill>
        <p:spPr>
          <a:xfrm>
            <a:off x="5886325" y="1271825"/>
            <a:ext cx="2257425" cy="1733549"/>
          </a:xfrm>
          <a:prstGeom prst="rect">
            <a:avLst/>
          </a:prstGeom>
          <a:noFill/>
          <a:ln>
            <a:noFill/>
          </a:ln>
        </p:spPr>
      </p:pic>
      <p:pic>
        <p:nvPicPr>
          <p:cNvPr id="109" name="Shape 109"/>
          <p:cNvPicPr preferRelativeResize="0"/>
          <p:nvPr/>
        </p:nvPicPr>
        <p:blipFill>
          <a:blip r:embed="rId4">
            <a:alphaModFix/>
          </a:blip>
          <a:stretch>
            <a:fillRect/>
          </a:stretch>
        </p:blipFill>
        <p:spPr>
          <a:xfrm>
            <a:off x="6077675" y="3151400"/>
            <a:ext cx="1714499" cy="17144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a:spcBef>
                <a:spcPts val="0"/>
              </a:spcBef>
              <a:buNone/>
            </a:pPr>
            <a:r>
              <a:rPr lang="en"/>
              <a:t>COOL PARTY </a:t>
            </a:r>
          </a:p>
        </p:txBody>
      </p:sp>
      <p:sp>
        <p:nvSpPr>
          <p:cNvPr id="115" name="Shape 115"/>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pPr>
              <a:spcBef>
                <a:spcPts val="0"/>
              </a:spcBef>
              <a:buNone/>
            </a:pPr>
            <a:r>
              <a:rPr lang="en"/>
              <a:t>GO LEARN SOMETHING</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pPr>
              <a:spcBef>
                <a:spcPts val="0"/>
              </a:spcBef>
              <a:buNone/>
            </a:pPr>
            <a:endParaRPr/>
          </a:p>
        </p:txBody>
      </p:sp>
      <p:sp>
        <p:nvSpPr>
          <p:cNvPr id="37" name="Shape 37"/>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a:spcBef>
                <a:spcPts val="0"/>
              </a:spcBef>
              <a:buNone/>
            </a:pPr>
            <a:endParaRPr/>
          </a:p>
        </p:txBody>
      </p:sp>
      <p:pic>
        <p:nvPicPr>
          <p:cNvPr id="38" name="Shape 38"/>
          <p:cNvPicPr preferRelativeResize="0"/>
          <p:nvPr/>
        </p:nvPicPr>
        <p:blipFill>
          <a:blip r:embed="rId3">
            <a:alphaModFix/>
          </a:blip>
          <a:stretch>
            <a:fillRect/>
          </a:stretch>
        </p:blipFill>
        <p:spPr>
          <a:xfrm>
            <a:off x="475674" y="602100"/>
            <a:ext cx="8192650" cy="3723923"/>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Intro</a:t>
            </a:r>
          </a:p>
        </p:txBody>
      </p:sp>
      <p:sp>
        <p:nvSpPr>
          <p:cNvPr id="44" name="Shape 4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The technology that created the modern camera was created hundreds of years ago. Although they were far away from the cameras we know today, the technology was quite advanced for the time.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1885</a:t>
            </a:r>
          </a:p>
        </p:txBody>
      </p:sp>
      <p:sp>
        <p:nvSpPr>
          <p:cNvPr id="50" name="Shape 50"/>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rtl="0">
              <a:spcBef>
                <a:spcPts val="0"/>
              </a:spcBef>
              <a:buNone/>
            </a:pPr>
            <a:r>
              <a:rPr lang="en"/>
              <a:t>In 1885, George Eastman created the first convenient camera for customers using roll film.</a:t>
            </a:r>
          </a:p>
          <a:p>
            <a:pPr>
              <a:spcBef>
                <a:spcPts val="0"/>
              </a:spcBef>
              <a:buNone/>
            </a:pPr>
            <a:r>
              <a:rPr lang="en"/>
              <a:t>This is the first Kodak Camera.</a:t>
            </a:r>
          </a:p>
        </p:txBody>
      </p:sp>
      <p:pic>
        <p:nvPicPr>
          <p:cNvPr id="51" name="Shape 51"/>
          <p:cNvPicPr preferRelativeResize="0"/>
          <p:nvPr/>
        </p:nvPicPr>
        <p:blipFill>
          <a:blip r:embed="rId3">
            <a:alphaModFix/>
          </a:blip>
          <a:stretch>
            <a:fillRect/>
          </a:stretch>
        </p:blipFill>
        <p:spPr>
          <a:xfrm>
            <a:off x="4819950" y="0"/>
            <a:ext cx="3506100" cy="2591125"/>
          </a:xfrm>
          <a:prstGeom prst="rect">
            <a:avLst/>
          </a:prstGeom>
          <a:noFill/>
          <a:ln>
            <a:noFill/>
          </a:ln>
        </p:spPr>
      </p:pic>
      <p:pic>
        <p:nvPicPr>
          <p:cNvPr id="52" name="Shape 52"/>
          <p:cNvPicPr preferRelativeResize="0"/>
          <p:nvPr/>
        </p:nvPicPr>
        <p:blipFill>
          <a:blip r:embed="rId4">
            <a:alphaModFix/>
          </a:blip>
          <a:stretch>
            <a:fillRect/>
          </a:stretch>
        </p:blipFill>
        <p:spPr>
          <a:xfrm>
            <a:off x="4455450" y="2560775"/>
            <a:ext cx="4235100" cy="24760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1901</a:t>
            </a:r>
          </a:p>
        </p:txBody>
      </p:sp>
      <p:sp>
        <p:nvSpPr>
          <p:cNvPr id="58" name="Shape 58"/>
          <p:cNvSpPr txBox="1">
            <a:spLocks noGrp="1"/>
          </p:cNvSpPr>
          <p:nvPr>
            <p:ph type="body" idx="1"/>
          </p:nvPr>
        </p:nvSpPr>
        <p:spPr>
          <a:xfrm>
            <a:off x="457200" y="1093525"/>
            <a:ext cx="3994500" cy="3725699"/>
          </a:xfrm>
          <a:prstGeom prst="rect">
            <a:avLst/>
          </a:prstGeom>
        </p:spPr>
        <p:txBody>
          <a:bodyPr lIns="91425" tIns="91425" rIns="91425" bIns="91425" anchor="t" anchorCtr="0">
            <a:noAutofit/>
          </a:bodyPr>
          <a:lstStyle/>
          <a:p>
            <a:pPr>
              <a:spcBef>
                <a:spcPts val="0"/>
              </a:spcBef>
              <a:buNone/>
            </a:pPr>
            <a:r>
              <a:rPr lang="en"/>
              <a:t>Eastman expanded on his technologies and created the brownie. This camera was able to take snapshots that you could carry around.</a:t>
            </a:r>
          </a:p>
        </p:txBody>
      </p:sp>
      <p:pic>
        <p:nvPicPr>
          <p:cNvPr id="59" name="Shape 59"/>
          <p:cNvPicPr preferRelativeResize="0"/>
          <p:nvPr/>
        </p:nvPicPr>
        <p:blipFill>
          <a:blip r:embed="rId3">
            <a:alphaModFix/>
          </a:blip>
          <a:stretch>
            <a:fillRect/>
          </a:stretch>
        </p:blipFill>
        <p:spPr>
          <a:xfrm>
            <a:off x="4451700" y="-3"/>
            <a:ext cx="2323275" cy="2757450"/>
          </a:xfrm>
          <a:prstGeom prst="rect">
            <a:avLst/>
          </a:prstGeom>
          <a:noFill/>
          <a:ln>
            <a:noFill/>
          </a:ln>
        </p:spPr>
      </p:pic>
      <p:sp>
        <p:nvSpPr>
          <p:cNvPr id="60" name="Shape 60"/>
          <p:cNvSpPr txBox="1"/>
          <p:nvPr/>
        </p:nvSpPr>
        <p:spPr>
          <a:xfrm>
            <a:off x="154725" y="4537825"/>
            <a:ext cx="6197399" cy="281400"/>
          </a:xfrm>
          <a:prstGeom prst="rect">
            <a:avLst/>
          </a:prstGeom>
          <a:noFill/>
          <a:ln>
            <a:noFill/>
          </a:ln>
        </p:spPr>
        <p:txBody>
          <a:bodyPr lIns="91425" tIns="91425" rIns="91425" bIns="91425" anchor="t" anchorCtr="0">
            <a:noAutofit/>
          </a:bodyPr>
          <a:lstStyle/>
          <a:p>
            <a:pPr>
              <a:spcBef>
                <a:spcPts val="0"/>
              </a:spcBef>
              <a:buNone/>
            </a:pPr>
            <a:r>
              <a:rPr lang="en">
                <a:solidFill>
                  <a:srgbClr val="FFFFFF"/>
                </a:solidFill>
              </a:rPr>
              <a:t>fun fact: this camera did so well it kept being manufactured until the 1960’s</a:t>
            </a:r>
          </a:p>
        </p:txBody>
      </p:sp>
      <p:pic>
        <p:nvPicPr>
          <p:cNvPr id="61" name="Shape 61"/>
          <p:cNvPicPr preferRelativeResize="0"/>
          <p:nvPr/>
        </p:nvPicPr>
        <p:blipFill>
          <a:blip r:embed="rId4">
            <a:alphaModFix/>
          </a:blip>
          <a:stretch>
            <a:fillRect/>
          </a:stretch>
        </p:blipFill>
        <p:spPr>
          <a:xfrm>
            <a:off x="6508600" y="1029512"/>
            <a:ext cx="2635399" cy="40669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1914</a:t>
            </a:r>
          </a:p>
        </p:txBody>
      </p:sp>
      <p:sp>
        <p:nvSpPr>
          <p:cNvPr id="67" name="Shape 6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Oskar Barnack experimented with 35mm film trying to put them into cameras to create still pictures rather than moving pictures. This film was originally only used for movies.</a:t>
            </a:r>
          </a:p>
          <a:p>
            <a:pPr>
              <a:spcBef>
                <a:spcPts val="0"/>
              </a:spcBef>
              <a:buNone/>
            </a:pPr>
            <a:r>
              <a:rPr lang="en"/>
              <a:t>Due to the war, Barnack wasn’t able to experiment further until… </a:t>
            </a:r>
          </a:p>
        </p:txBody>
      </p:sp>
      <p:pic>
        <p:nvPicPr>
          <p:cNvPr id="68" name="Shape 68"/>
          <p:cNvPicPr preferRelativeResize="0"/>
          <p:nvPr/>
        </p:nvPicPr>
        <p:blipFill>
          <a:blip r:embed="rId3">
            <a:alphaModFix/>
          </a:blip>
          <a:stretch>
            <a:fillRect/>
          </a:stretch>
        </p:blipFill>
        <p:spPr>
          <a:xfrm>
            <a:off x="5686934" y="3784450"/>
            <a:ext cx="3084665" cy="12287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1934</a:t>
            </a:r>
          </a:p>
        </p:txBody>
      </p:sp>
      <p:sp>
        <p:nvSpPr>
          <p:cNvPr id="74" name="Shape 74"/>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a:spcBef>
                <a:spcPts val="0"/>
              </a:spcBef>
              <a:buNone/>
            </a:pPr>
            <a:r>
              <a:rPr lang="en"/>
              <a:t>The Kodak Company invented the Retina I. This camera had all the technology the newer cameras had at a cheaper price. This was the first camera to include 35mm film.</a:t>
            </a:r>
          </a:p>
        </p:txBody>
      </p:sp>
      <p:pic>
        <p:nvPicPr>
          <p:cNvPr id="75" name="Shape 75"/>
          <p:cNvPicPr preferRelativeResize="0"/>
          <p:nvPr/>
        </p:nvPicPr>
        <p:blipFill>
          <a:blip r:embed="rId3">
            <a:alphaModFix/>
          </a:blip>
          <a:stretch>
            <a:fillRect/>
          </a:stretch>
        </p:blipFill>
        <p:spPr>
          <a:xfrm>
            <a:off x="4327900" y="205975"/>
            <a:ext cx="3201649" cy="2761924"/>
          </a:xfrm>
          <a:prstGeom prst="rect">
            <a:avLst/>
          </a:prstGeom>
          <a:noFill/>
          <a:ln>
            <a:noFill/>
          </a:ln>
        </p:spPr>
      </p:pic>
      <p:pic>
        <p:nvPicPr>
          <p:cNvPr id="76" name="Shape 76"/>
          <p:cNvPicPr preferRelativeResize="0"/>
          <p:nvPr/>
        </p:nvPicPr>
        <p:blipFill>
          <a:blip r:embed="rId4">
            <a:alphaModFix/>
          </a:blip>
          <a:stretch>
            <a:fillRect/>
          </a:stretch>
        </p:blipFill>
        <p:spPr>
          <a:xfrm>
            <a:off x="7529550" y="2687475"/>
            <a:ext cx="1504949" cy="22383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1948</a:t>
            </a:r>
          </a:p>
        </p:txBody>
      </p:sp>
      <p:sp>
        <p:nvSpPr>
          <p:cNvPr id="82" name="Shape 82"/>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a:spcBef>
                <a:spcPts val="0"/>
              </a:spcBef>
              <a:buNone/>
            </a:pPr>
            <a:r>
              <a:rPr lang="en"/>
              <a:t>The polaroid camera brought the capabilities of instant pictures to customers. Even though it was more expensive it was one of the best selling models</a:t>
            </a:r>
          </a:p>
        </p:txBody>
      </p:sp>
      <p:pic>
        <p:nvPicPr>
          <p:cNvPr id="83" name="Shape 83"/>
          <p:cNvPicPr preferRelativeResize="0"/>
          <p:nvPr/>
        </p:nvPicPr>
        <p:blipFill>
          <a:blip r:embed="rId3">
            <a:alphaModFix/>
          </a:blip>
          <a:stretch>
            <a:fillRect/>
          </a:stretch>
        </p:blipFill>
        <p:spPr>
          <a:xfrm>
            <a:off x="4282875" y="48400"/>
            <a:ext cx="2851924" cy="2979174"/>
          </a:xfrm>
          <a:prstGeom prst="rect">
            <a:avLst/>
          </a:prstGeom>
          <a:noFill/>
          <a:ln>
            <a:noFill/>
          </a:ln>
        </p:spPr>
      </p:pic>
      <p:pic>
        <p:nvPicPr>
          <p:cNvPr id="84" name="Shape 84"/>
          <p:cNvPicPr preferRelativeResize="0"/>
          <p:nvPr/>
        </p:nvPicPr>
        <p:blipFill>
          <a:blip r:embed="rId4">
            <a:alphaModFix/>
          </a:blip>
          <a:stretch>
            <a:fillRect/>
          </a:stretch>
        </p:blipFill>
        <p:spPr>
          <a:xfrm>
            <a:off x="5716500" y="2858500"/>
            <a:ext cx="3427500" cy="22850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1972</a:t>
            </a:r>
          </a:p>
        </p:txBody>
      </p:sp>
      <p:sp>
        <p:nvSpPr>
          <p:cNvPr id="90" name="Shape 90"/>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a:spcBef>
                <a:spcPts val="0"/>
              </a:spcBef>
              <a:buNone/>
            </a:pPr>
            <a:r>
              <a:rPr lang="en"/>
              <a:t>The digital camera was created by Texas Instruments. This was only a prototype. The true digital camera was created 1988 in Japan and 1991 in America.</a:t>
            </a:r>
          </a:p>
        </p:txBody>
      </p:sp>
      <p:pic>
        <p:nvPicPr>
          <p:cNvPr id="91" name="Shape 91"/>
          <p:cNvPicPr preferRelativeResize="0"/>
          <p:nvPr/>
        </p:nvPicPr>
        <p:blipFill>
          <a:blip r:embed="rId3">
            <a:alphaModFix/>
          </a:blip>
          <a:stretch>
            <a:fillRect/>
          </a:stretch>
        </p:blipFill>
        <p:spPr>
          <a:xfrm>
            <a:off x="4692775" y="450175"/>
            <a:ext cx="1470300" cy="1120774"/>
          </a:xfrm>
          <a:prstGeom prst="rect">
            <a:avLst/>
          </a:prstGeom>
          <a:noFill/>
          <a:ln>
            <a:noFill/>
          </a:ln>
        </p:spPr>
      </p:pic>
      <p:pic>
        <p:nvPicPr>
          <p:cNvPr id="92" name="Shape 92"/>
          <p:cNvPicPr preferRelativeResize="0"/>
          <p:nvPr/>
        </p:nvPicPr>
        <p:blipFill>
          <a:blip r:embed="rId4">
            <a:alphaModFix/>
          </a:blip>
          <a:stretch>
            <a:fillRect/>
          </a:stretch>
        </p:blipFill>
        <p:spPr>
          <a:xfrm>
            <a:off x="6615475" y="3492562"/>
            <a:ext cx="2809875" cy="1628775"/>
          </a:xfrm>
          <a:prstGeom prst="rect">
            <a:avLst/>
          </a:prstGeom>
          <a:noFill/>
          <a:ln>
            <a:noFill/>
          </a:ln>
        </p:spPr>
      </p:pic>
      <p:pic>
        <p:nvPicPr>
          <p:cNvPr id="93" name="Shape 93"/>
          <p:cNvPicPr preferRelativeResize="0"/>
          <p:nvPr/>
        </p:nvPicPr>
        <p:blipFill>
          <a:blip r:embed="rId5">
            <a:alphaModFix/>
          </a:blip>
          <a:stretch>
            <a:fillRect/>
          </a:stretch>
        </p:blipFill>
        <p:spPr>
          <a:xfrm>
            <a:off x="4333125" y="3383012"/>
            <a:ext cx="2466975" cy="1847850"/>
          </a:xfrm>
          <a:prstGeom prst="rect">
            <a:avLst/>
          </a:prstGeom>
          <a:noFill/>
          <a:ln>
            <a:noFill/>
          </a:ln>
        </p:spPr>
      </p:pic>
      <p:pic>
        <p:nvPicPr>
          <p:cNvPr id="94" name="Shape 94"/>
          <p:cNvPicPr preferRelativeResize="0"/>
          <p:nvPr/>
        </p:nvPicPr>
        <p:blipFill>
          <a:blip r:embed="rId6">
            <a:alphaModFix/>
          </a:blip>
          <a:stretch>
            <a:fillRect/>
          </a:stretch>
        </p:blipFill>
        <p:spPr>
          <a:xfrm>
            <a:off x="6455000" y="862762"/>
            <a:ext cx="2466976" cy="1808211"/>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imple-dark">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322</Words>
  <Application>Microsoft Office PowerPoint</Application>
  <PresentationFormat>On-screen Show (16:9)</PresentationFormat>
  <Paragraphs>27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simple-dark</vt:lpstr>
      <vt:lpstr>THE EVOLUTION OF CAMERAS</vt:lpstr>
      <vt:lpstr>PowerPoint Presentation</vt:lpstr>
      <vt:lpstr>Intro</vt:lpstr>
      <vt:lpstr>1885</vt:lpstr>
      <vt:lpstr>1901</vt:lpstr>
      <vt:lpstr>1914</vt:lpstr>
      <vt:lpstr>1934</vt:lpstr>
      <vt:lpstr>1948</vt:lpstr>
      <vt:lpstr>1972</vt:lpstr>
      <vt:lpstr>Today</vt:lpstr>
      <vt:lpstr>Types of Cameras Today</vt:lpstr>
      <vt:lpstr>COOL PARTY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EVOLUTION OF CAMERAS</dc:title>
  <dc:creator>Kelley Bruce Miller</dc:creator>
  <cp:lastModifiedBy>WRDSB</cp:lastModifiedBy>
  <cp:revision>2</cp:revision>
  <dcterms:modified xsi:type="dcterms:W3CDTF">2015-03-06T18:37:45Z</dcterms:modified>
</cp:coreProperties>
</file>