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59" r:id="rId5"/>
    <p:sldId id="270" r:id="rId6"/>
    <p:sldId id="260" r:id="rId7"/>
    <p:sldId id="268" r:id="rId8"/>
    <p:sldId id="266" r:id="rId9"/>
    <p:sldId id="261" r:id="rId10"/>
    <p:sldId id="267" r:id="rId11"/>
    <p:sldId id="271" r:id="rId12"/>
    <p:sldId id="262" r:id="rId13"/>
    <p:sldId id="265" r:id="rId14"/>
    <p:sldId id="263" r:id="rId15"/>
    <p:sldId id="273" r:id="rId16"/>
    <p:sldId id="26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928-1F35-42DE-9C20-8489FBC4A64B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F22C-5DC9-4B6A-8BDA-90E083D1B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87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928-1F35-42DE-9C20-8489FBC4A64B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F22C-5DC9-4B6A-8BDA-90E083D1B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769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928-1F35-42DE-9C20-8489FBC4A64B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F22C-5DC9-4B6A-8BDA-90E083D1B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30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928-1F35-42DE-9C20-8489FBC4A64B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F22C-5DC9-4B6A-8BDA-90E083D1B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656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928-1F35-42DE-9C20-8489FBC4A64B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F22C-5DC9-4B6A-8BDA-90E083D1B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426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928-1F35-42DE-9C20-8489FBC4A64B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F22C-5DC9-4B6A-8BDA-90E083D1B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708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928-1F35-42DE-9C20-8489FBC4A64B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F22C-5DC9-4B6A-8BDA-90E083D1B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13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928-1F35-42DE-9C20-8489FBC4A64B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F22C-5DC9-4B6A-8BDA-90E083D1B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397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928-1F35-42DE-9C20-8489FBC4A64B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F22C-5DC9-4B6A-8BDA-90E083D1B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604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928-1F35-42DE-9C20-8489FBC4A64B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F22C-5DC9-4B6A-8BDA-90E083D1B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452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928-1F35-42DE-9C20-8489FBC4A64B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F22C-5DC9-4B6A-8BDA-90E083D1B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92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1928-1F35-42DE-9C20-8489FBC4A64B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9F22C-5DC9-4B6A-8BDA-90E083D1B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91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rida-kahlo-foundation.org/What-The-Water-Gave-Me-larg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Rules of Composition</a:t>
            </a:r>
            <a:endParaRPr lang="en-CA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974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://www.allfamousartists.com/images/famous-paint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3091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826287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Creation of Adam</a:t>
            </a:r>
          </a:p>
          <a:p>
            <a:r>
              <a:rPr lang="en-US" dirty="0" err="1" smtClean="0"/>
              <a:t>Michaelangelo</a:t>
            </a:r>
            <a:endParaRPr lang="en-US" dirty="0" smtClean="0"/>
          </a:p>
          <a:p>
            <a:r>
              <a:rPr lang="en-US" dirty="0" smtClean="0"/>
              <a:t>1512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417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36815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The Birth of Venus</a:t>
            </a:r>
          </a:p>
          <a:p>
            <a:pPr marL="0" indent="0" algn="ctr">
              <a:buNone/>
            </a:pPr>
            <a:r>
              <a:rPr lang="en-CA" dirty="0" err="1"/>
              <a:t>Sandro</a:t>
            </a:r>
            <a:r>
              <a:rPr lang="en-CA" dirty="0"/>
              <a:t> Botticelli </a:t>
            </a:r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1486</a:t>
            </a:r>
            <a:endParaRPr lang="en-CA" dirty="0"/>
          </a:p>
        </p:txBody>
      </p:sp>
      <p:pic>
        <p:nvPicPr>
          <p:cNvPr id="3074" name="Picture 2" descr="http://www.uffizi.org/img/artworks/botticelli-birth-ve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7715"/>
            <a:ext cx="7776864" cy="49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57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20" y="55782"/>
            <a:ext cx="8229600" cy="1143000"/>
          </a:xfrm>
        </p:spPr>
        <p:txBody>
          <a:bodyPr/>
          <a:lstStyle/>
          <a:p>
            <a:r>
              <a:rPr lang="en-US" dirty="0" smtClean="0"/>
              <a:t>Vary Your Sizes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869160"/>
            <a:ext cx="7920880" cy="1905075"/>
          </a:xfrm>
        </p:spPr>
        <p:txBody>
          <a:bodyPr/>
          <a:lstStyle/>
          <a:p>
            <a:r>
              <a:rPr lang="en-US" dirty="0" smtClean="0"/>
              <a:t>Add interest by varying the sizes of the objects you use in your composition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5472608" cy="367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1844824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r>
              <a:rPr lang="en-CA" dirty="0" smtClean="0"/>
              <a:t>A Sunday Afternoon on the Island of La Grande </a:t>
            </a:r>
            <a:r>
              <a:rPr lang="en-CA" dirty="0" err="1" smtClean="0"/>
              <a:t>Jatte</a:t>
            </a:r>
            <a:endParaRPr lang="en-CA" dirty="0" smtClean="0"/>
          </a:p>
          <a:p>
            <a:r>
              <a:rPr lang="en-US" dirty="0" smtClean="0"/>
              <a:t>Georges Seurat</a:t>
            </a:r>
          </a:p>
          <a:p>
            <a:r>
              <a:rPr lang="en-US" dirty="0" smtClean="0"/>
              <a:t>1884-1886</a:t>
            </a:r>
          </a:p>
        </p:txBody>
      </p:sp>
    </p:spTree>
    <p:extLst>
      <p:ext uri="{BB962C8B-B14F-4D97-AF65-F5344CB8AC3E}">
        <p14:creationId xmlns:p14="http://schemas.microsoft.com/office/powerpoint/2010/main" val="38263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totallyhistory.com/wp-content/uploads/2011/11/Van_Gogh_-_Starry_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36904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591987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Starry Night</a:t>
            </a:r>
          </a:p>
          <a:p>
            <a:r>
              <a:rPr lang="en-US" dirty="0" smtClean="0"/>
              <a:t>Vincent van Gogh</a:t>
            </a:r>
          </a:p>
          <a:p>
            <a:r>
              <a:rPr lang="en-US" dirty="0" smtClean="0"/>
              <a:t>1889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6641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04" y="3933056"/>
            <a:ext cx="7499176" cy="24811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 Object to Object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space objects apart OR overlap them</a:t>
            </a:r>
          </a:p>
          <a:p>
            <a:pPr>
              <a:buFontTx/>
              <a:buChar char="-"/>
            </a:pPr>
            <a:r>
              <a:rPr lang="en-US" dirty="0" smtClean="0"/>
              <a:t>never have objects awkwardly touching edge to edge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691276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24328" y="1700808"/>
            <a:ext cx="1152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Last Supper</a:t>
            </a:r>
          </a:p>
          <a:p>
            <a:r>
              <a:rPr lang="en-US" dirty="0" smtClean="0"/>
              <a:t>Leonardo da Vinci</a:t>
            </a:r>
          </a:p>
          <a:p>
            <a:r>
              <a:rPr lang="en-US" dirty="0" smtClean="0"/>
              <a:t>1495-1498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24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589240"/>
            <a:ext cx="8229600" cy="104097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CA" b="1" dirty="0"/>
              <a:t>Luncheon of the Boating Party </a:t>
            </a:r>
            <a:endParaRPr lang="en-CA" b="1" dirty="0" smtClean="0"/>
          </a:p>
          <a:p>
            <a:pPr marL="0" indent="0" algn="ctr">
              <a:buNone/>
            </a:pPr>
            <a:r>
              <a:rPr lang="en-CA" b="1" dirty="0" smtClean="0"/>
              <a:t>by </a:t>
            </a:r>
            <a:r>
              <a:rPr lang="en-CA" b="1" dirty="0"/>
              <a:t>Pierre </a:t>
            </a:r>
            <a:r>
              <a:rPr lang="en-CA" b="1" dirty="0" err="1"/>
              <a:t>Auguste</a:t>
            </a:r>
            <a:r>
              <a:rPr lang="en-CA" b="1" dirty="0"/>
              <a:t> </a:t>
            </a:r>
            <a:r>
              <a:rPr lang="en-CA" b="1" dirty="0" smtClean="0"/>
              <a:t>Renoir</a:t>
            </a:r>
          </a:p>
          <a:p>
            <a:pPr marL="0" indent="0" algn="ctr">
              <a:buNone/>
            </a:pPr>
            <a:r>
              <a:rPr lang="en-US" b="1" dirty="0" smtClean="0"/>
              <a:t>1881</a:t>
            </a:r>
            <a:endParaRPr lang="en-CA" dirty="0"/>
          </a:p>
        </p:txBody>
      </p:sp>
      <p:pic>
        <p:nvPicPr>
          <p:cNvPr id="1026" name="Picture 2" descr="http://blindflaneur.com/wp-content/uploads/2009/01/renoir_luncheon_of_the_boating_pa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7177134" cy="53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532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93635"/>
            <a:ext cx="352839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Object to Frame</a:t>
            </a:r>
          </a:p>
          <a:p>
            <a:pPr marL="0" indent="0">
              <a:buNone/>
            </a:pPr>
            <a:r>
              <a:rPr lang="en-US" dirty="0" smtClean="0"/>
              <a:t>- Never have an object touching the frame. Either overlap it (crop) or allow space between it and the edge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83094"/>
            <a:ext cx="352839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96336" y="2492896"/>
            <a:ext cx="129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 </a:t>
            </a:r>
            <a:r>
              <a:rPr lang="en-US" dirty="0" err="1" smtClean="0"/>
              <a:t>Meninas</a:t>
            </a:r>
            <a:endParaRPr lang="en-US" dirty="0" smtClean="0"/>
          </a:p>
          <a:p>
            <a:r>
              <a:rPr lang="en-CA" dirty="0" smtClean="0"/>
              <a:t>Diego Velázquez</a:t>
            </a:r>
          </a:p>
          <a:p>
            <a:r>
              <a:rPr lang="en-US" dirty="0" smtClean="0"/>
              <a:t>1656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66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the Water Gave me</a:t>
            </a:r>
          </a:p>
          <a:p>
            <a:pPr marL="0" indent="0">
              <a:buNone/>
            </a:pPr>
            <a:r>
              <a:rPr lang="en-US" dirty="0" smtClean="0"/>
              <a:t>Frida </a:t>
            </a:r>
            <a:r>
              <a:rPr lang="en-US" dirty="0" smtClean="0"/>
              <a:t>Kahlo</a:t>
            </a:r>
          </a:p>
          <a:p>
            <a:pPr marL="0" indent="0">
              <a:buNone/>
            </a:pPr>
            <a:r>
              <a:rPr lang="en-US" dirty="0" smtClean="0"/>
              <a:t>1938</a:t>
            </a:r>
            <a:endParaRPr lang="en-US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098" name="Picture 2" descr="What The Water Gave Me - Frida Kahlo - www.frida-kahlo-foundation.or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6"/>
          <a:stretch/>
        </p:blipFill>
        <p:spPr bwMode="auto">
          <a:xfrm>
            <a:off x="395534" y="457913"/>
            <a:ext cx="4422731" cy="575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2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the Frame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CA" dirty="0" smtClean="0"/>
          </a:p>
          <a:p>
            <a:r>
              <a:rPr lang="en-US" dirty="0"/>
              <a:t>Give your subject </a:t>
            </a:r>
            <a:r>
              <a:rPr lang="en-US" dirty="0" smtClean="0"/>
              <a:t>prominence.  Choosing </a:t>
            </a:r>
            <a:r>
              <a:rPr lang="en-US" dirty="0"/>
              <a:t>more negative space is ok, but distancing the subject too much causes a boring and unfocussed composition</a:t>
            </a:r>
            <a:endParaRPr lang="en-CA" dirty="0"/>
          </a:p>
          <a:p>
            <a:r>
              <a:rPr lang="en-CA" dirty="0" smtClean="0"/>
              <a:t>decide </a:t>
            </a:r>
            <a:r>
              <a:rPr lang="en-CA" dirty="0"/>
              <a:t>how important your subject is and then give him/her a ratio of the frame that is directly related to his/her importance.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4" y="1148206"/>
            <a:ext cx="416037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584" y="501317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Crying Girl</a:t>
            </a:r>
          </a:p>
          <a:p>
            <a:r>
              <a:rPr lang="en-US" dirty="0" smtClean="0"/>
              <a:t>Roy Lichtenstein</a:t>
            </a:r>
          </a:p>
          <a:p>
            <a:r>
              <a:rPr lang="en-US" dirty="0" smtClean="0"/>
              <a:t>1963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1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1521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American Gothic by Grant Wood</a:t>
            </a:r>
          </a:p>
          <a:p>
            <a:pPr marL="0" indent="0" algn="ctr">
              <a:buNone/>
            </a:pPr>
            <a:r>
              <a:rPr lang="en-US" dirty="0" smtClean="0"/>
              <a:t>1930</a:t>
            </a:r>
            <a:endParaRPr lang="en-CA" dirty="0"/>
          </a:p>
        </p:txBody>
      </p:sp>
      <p:pic>
        <p:nvPicPr>
          <p:cNvPr id="1026" name="Picture 2" descr="http://upload.wikimedia.org/wikipedia/commons/7/71/Grant_DeVolson_Wood_-_American_Got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9"/>
            <a:ext cx="4183458" cy="50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01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Odds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525963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The </a:t>
            </a:r>
            <a:r>
              <a:rPr lang="en-CA" dirty="0"/>
              <a:t>eye tends to be more comfortable with images that contain an odd number of elements rather than an even number. </a:t>
            </a:r>
            <a:endParaRPr lang="en-CA" dirty="0" smtClean="0"/>
          </a:p>
          <a:p>
            <a:r>
              <a:rPr lang="en-CA" dirty="0"/>
              <a:t>T</a:t>
            </a:r>
            <a:r>
              <a:rPr lang="en-CA" dirty="0" smtClean="0"/>
              <a:t>he </a:t>
            </a:r>
            <a:r>
              <a:rPr lang="en-CA" dirty="0"/>
              <a:t>human eye will naturally wander towards the center of a group. If there’s empty space there, then that’s where the eye will fall. Y</a:t>
            </a:r>
            <a:r>
              <a:rPr lang="en-CA" dirty="0" smtClean="0"/>
              <a:t>ou </a:t>
            </a:r>
            <a:r>
              <a:rPr lang="en-CA" dirty="0"/>
              <a:t>want your viewer to look at a subject, not at an empty space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672408" cy="269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58112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Judith Beheading </a:t>
            </a:r>
            <a:r>
              <a:rPr lang="en-US" dirty="0" err="1" smtClean="0"/>
              <a:t>Holofernes</a:t>
            </a:r>
            <a:endParaRPr lang="en-US" dirty="0" smtClean="0"/>
          </a:p>
          <a:p>
            <a:r>
              <a:rPr lang="en-US" dirty="0" smtClean="0"/>
              <a:t>Caravaggio</a:t>
            </a:r>
          </a:p>
          <a:p>
            <a:r>
              <a:rPr lang="en-US" dirty="0" smtClean="0"/>
              <a:t>1598-1599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9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2241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Les </a:t>
            </a:r>
            <a:r>
              <a:rPr lang="en-US" dirty="0" err="1" smtClean="0"/>
              <a:t>Desmoiselles</a:t>
            </a:r>
            <a:r>
              <a:rPr lang="en-US" dirty="0" smtClean="0"/>
              <a:t> </a:t>
            </a:r>
            <a:r>
              <a:rPr lang="en-US" dirty="0" err="1" smtClean="0"/>
              <a:t>d’Avignon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Pablo Picasso</a:t>
            </a:r>
          </a:p>
          <a:p>
            <a:pPr marL="0" indent="0" algn="ctr">
              <a:buNone/>
            </a:pPr>
            <a:r>
              <a:rPr lang="en-US" dirty="0" smtClean="0"/>
              <a:t>1907</a:t>
            </a:r>
            <a:endParaRPr lang="en-CA" dirty="0"/>
          </a:p>
        </p:txBody>
      </p:sp>
      <p:pic>
        <p:nvPicPr>
          <p:cNvPr id="2050" name="Picture 2" descr="http://resources.saylor.org.s3.amazonaws.com/ARTH/ARTH111/ARTH111-9.1-LesDemoisellesdAvignon-Smarthistory-CCBYNCSA_files/avig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71" y="116633"/>
            <a:ext cx="497293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09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248346"/>
            <a:ext cx="3898776" cy="5267720"/>
          </a:xfrm>
        </p:spPr>
        <p:txBody>
          <a:bodyPr>
            <a:normAutofit/>
          </a:bodyPr>
          <a:lstStyle/>
          <a:p>
            <a:r>
              <a:rPr lang="en-CA" dirty="0"/>
              <a:t>use your eye to roughly divide your image with four lines into nine equal-sized parts, then place your subject at the intersection of those lines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Rule of Thirds</a:t>
            </a:r>
            <a:endParaRPr lang="en-CA" dirty="0"/>
          </a:p>
        </p:txBody>
      </p:sp>
      <p:pic>
        <p:nvPicPr>
          <p:cNvPr id="1028" name="Picture 4" descr="http://static.boredpanda.com/blog/wp-content/uploads/2014/04/modern-photo-remakes-famous-paintings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68"/>
          <a:stretch/>
        </p:blipFill>
        <p:spPr bwMode="auto">
          <a:xfrm>
            <a:off x="539552" y="908720"/>
            <a:ext cx="3888432" cy="47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306" y="580526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/>
              <a:t>“Portrait of </a:t>
            </a:r>
            <a:r>
              <a:rPr lang="en-CA" i="1" dirty="0" smtClean="0"/>
              <a:t>the Journalist Sylvia </a:t>
            </a:r>
            <a:r>
              <a:rPr lang="en-CA" i="1" dirty="0"/>
              <a:t>Von Harden”</a:t>
            </a:r>
            <a:r>
              <a:rPr lang="en-CA" dirty="0"/>
              <a:t>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by </a:t>
            </a:r>
            <a:r>
              <a:rPr lang="en-CA" dirty="0"/>
              <a:t>Wilhelm Heinrich Otto </a:t>
            </a:r>
            <a:r>
              <a:rPr lang="en-CA" dirty="0" smtClean="0"/>
              <a:t>Dix </a:t>
            </a:r>
            <a:br>
              <a:rPr lang="en-CA" dirty="0" smtClean="0"/>
            </a:br>
            <a:r>
              <a:rPr lang="en-CA" dirty="0" smtClean="0"/>
              <a:t>1926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74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http://sanguithal.files.wordpress.com/2013/03/thepersistenceofmemory-d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7992888" cy="573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857087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Persistence of Memory</a:t>
            </a:r>
          </a:p>
          <a:p>
            <a:r>
              <a:rPr lang="en-US" dirty="0" smtClean="0"/>
              <a:t>Salvador Dali</a:t>
            </a:r>
          </a:p>
          <a:p>
            <a:r>
              <a:rPr lang="en-US" dirty="0" smtClean="0"/>
              <a:t>1931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550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9361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Great Wave off Kanagawa by </a:t>
            </a:r>
            <a:r>
              <a:rPr lang="en-CA" dirty="0" smtClean="0"/>
              <a:t>Hokusai</a:t>
            </a:r>
          </a:p>
          <a:p>
            <a:pPr marL="0" indent="0" algn="ctr">
              <a:buNone/>
            </a:pPr>
            <a:r>
              <a:rPr lang="en-CA" dirty="0" smtClean="0"/>
              <a:t>1830-1833 </a:t>
            </a:r>
            <a:endParaRPr lang="en-CA" dirty="0"/>
          </a:p>
        </p:txBody>
      </p:sp>
      <p:pic>
        <p:nvPicPr>
          <p:cNvPr id="2050" name="Picture 2" descr="http://freesoftwarekit.com/server13/photos/El7LKUoQcz3hWM~/21153_Wallpapers-Water-Colour-World-Famous-Paintings-Fine-Art_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775"/>
            <a:ext cx="7992888" cy="569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3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Lines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781971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en-CA" dirty="0" smtClean="0"/>
              <a:t>When we look at a photo our eye is naturally drawn along lines. </a:t>
            </a:r>
            <a:br>
              <a:rPr lang="en-CA" dirty="0" smtClean="0"/>
            </a:br>
            <a:endParaRPr lang="en-CA" dirty="0" smtClean="0"/>
          </a:p>
          <a:p>
            <a:pPr>
              <a:buFontTx/>
              <a:buChar char="-"/>
            </a:pPr>
            <a:r>
              <a:rPr lang="en-CA" dirty="0" smtClean="0"/>
              <a:t>By thinking about how you place lines in your composition, you can affect the way we view the image, pulling us into the picture, towards the subject, or on a journey "through" the scene. </a:t>
            </a:r>
            <a:br>
              <a:rPr lang="en-CA" dirty="0" smtClean="0"/>
            </a:br>
            <a:endParaRPr lang="en-CA" dirty="0" smtClean="0"/>
          </a:p>
          <a:p>
            <a:pPr>
              <a:buFontTx/>
              <a:buChar char="-"/>
            </a:pPr>
            <a:r>
              <a:rPr lang="en-CA" dirty="0" smtClean="0"/>
              <a:t>There are many different types of line - straight, diagonal, curvy, zigzag, radial </a:t>
            </a:r>
            <a:r>
              <a:rPr lang="en-CA" dirty="0" err="1" smtClean="0"/>
              <a:t>etc</a:t>
            </a:r>
            <a:r>
              <a:rPr lang="en-CA" dirty="0" smtClean="0"/>
              <a:t> - and each can be used to enhance our photo's composition.</a:t>
            </a: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3240360" cy="44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9915" y="566124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Arnolfini</a:t>
            </a:r>
            <a:r>
              <a:rPr lang="en-CA" dirty="0" smtClean="0"/>
              <a:t> Portrait</a:t>
            </a:r>
          </a:p>
          <a:p>
            <a:r>
              <a:rPr lang="en-CA" dirty="0" smtClean="0"/>
              <a:t>Jan van Eyck</a:t>
            </a:r>
          </a:p>
          <a:p>
            <a:r>
              <a:rPr lang="en-US" dirty="0" smtClean="0"/>
              <a:t>Early Renaissance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94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347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Rules of Composition</vt:lpstr>
      <vt:lpstr>Fill the Frame</vt:lpstr>
      <vt:lpstr>PowerPoint Presentation</vt:lpstr>
      <vt:lpstr>Rule of Odds</vt:lpstr>
      <vt:lpstr>PowerPoint Presentation</vt:lpstr>
      <vt:lpstr>Rule of Thirds</vt:lpstr>
      <vt:lpstr>PowerPoint Presentation</vt:lpstr>
      <vt:lpstr>PowerPoint Presentation</vt:lpstr>
      <vt:lpstr>Leading Lines</vt:lpstr>
      <vt:lpstr>PowerPoint Presentation</vt:lpstr>
      <vt:lpstr>PowerPoint Presentation</vt:lpstr>
      <vt:lpstr>Vary Your Sizes</vt:lpstr>
      <vt:lpstr>PowerPoint Presentation</vt:lpstr>
      <vt:lpstr>Mergers</vt:lpstr>
      <vt:lpstr>PowerPoint Presentation</vt:lpstr>
      <vt:lpstr>PowerPoint Presentation</vt:lpstr>
      <vt:lpstr>PowerPoint Presentation</vt:lpstr>
    </vt:vector>
  </TitlesOfParts>
  <Company>WRDSB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of Composition</dc:title>
  <dc:creator>WRDSB</dc:creator>
  <cp:lastModifiedBy>WRDSB</cp:lastModifiedBy>
  <cp:revision>19</cp:revision>
  <dcterms:created xsi:type="dcterms:W3CDTF">2014-11-12T13:04:52Z</dcterms:created>
  <dcterms:modified xsi:type="dcterms:W3CDTF">2014-11-13T13:10:09Z</dcterms:modified>
</cp:coreProperties>
</file>