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1" r:id="rId9"/>
    <p:sldId id="277" r:id="rId10"/>
    <p:sldId id="260" r:id="rId11"/>
    <p:sldId id="262" r:id="rId12"/>
    <p:sldId id="263" r:id="rId13"/>
    <p:sldId id="278" r:id="rId14"/>
    <p:sldId id="265" r:id="rId15"/>
    <p:sldId id="268" r:id="rId16"/>
    <p:sldId id="269" r:id="rId17"/>
    <p:sldId id="279" r:id="rId18"/>
    <p:sldId id="270" r:id="rId19"/>
    <p:sldId id="264" r:id="rId20"/>
    <p:sldId id="272" r:id="rId21"/>
    <p:sldId id="267" r:id="rId22"/>
    <p:sldId id="280" r:id="rId23"/>
    <p:sldId id="266" r:id="rId24"/>
    <p:sldId id="273" r:id="rId2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FFBB-F124-43F6-9723-24256D8959B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2CA9B-7716-4308-964D-0CAA6443DF8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A531F-6C8D-40BA-88A9-4FC9458DA48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32E04-5927-4CC2-9071-A07474A9890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9445-7284-4EC8-AFEB-54F12E198DC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800BC-8DEB-44AA-83F4-BC4C75235AC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2622-7469-4541-810E-58E700CE62E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F076-F6F2-4E74-8F64-E69415C63F1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421C-C5C8-45C3-B6E3-C7202610680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0E161-ACC0-4F68-925E-0F2F6ED3B7A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9295-BE5B-4D5A-B571-F1F027E2EF1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AB7F81-31A4-4B49-8F7A-2EEB978FF63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sz="8000" b="1" smtClean="0"/>
              <a:t>Purpose of Literary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5720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Personification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79388" y="1614488"/>
            <a:ext cx="87852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Personification is giving human qualities to inhuman or inanimate objects.</a:t>
            </a:r>
            <a:r>
              <a:rPr lang="en-CA" altLang="en-US" sz="3200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2492375"/>
            <a:ext cx="80645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3800">
                <a:latin typeface="Times New Roman" pitchFamily="18" charset="0"/>
              </a:rPr>
              <a:t>*</a:t>
            </a:r>
            <a:r>
              <a:rPr lang="en-US" altLang="en-US" sz="3800" b="1">
                <a:latin typeface="Times New Roman" pitchFamily="18" charset="0"/>
              </a:rPr>
              <a:t>makes situations more relatable</a:t>
            </a:r>
          </a:p>
          <a:p>
            <a:pPr algn="ctr"/>
            <a:endParaRPr lang="en-CA" altLang="en-US" sz="3800" b="1">
              <a:latin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5650" y="3933825"/>
            <a:ext cx="8020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400">
                <a:latin typeface="Times New Roman" pitchFamily="18" charset="0"/>
              </a:rPr>
              <a:t>“The parrot chided him each time he sneaked through the door.”</a:t>
            </a:r>
            <a:br>
              <a:rPr lang="en-CA" altLang="en-US" sz="2400">
                <a:latin typeface="Times New Roman" pitchFamily="18" charset="0"/>
              </a:rPr>
            </a:br>
            <a:endParaRPr lang="en-CA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00338" y="1916113"/>
            <a:ext cx="3535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to mood</a:t>
            </a:r>
            <a:endParaRPr lang="en-CA" altLang="en-US" sz="3800" b="1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Personification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79388" y="1109663"/>
            <a:ext cx="87852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Personification is giving human qualities to inhuman or inanimate objects.</a:t>
            </a:r>
            <a:r>
              <a:rPr lang="en-CA" altLang="en-US" sz="3200"/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95288" y="3644900"/>
            <a:ext cx="8531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400">
                <a:latin typeface="Times New Roman" pitchFamily="18" charset="0"/>
              </a:rPr>
              <a:t>“Silence crept with shadowed footsteps through my cornered mind.”</a:t>
            </a:r>
            <a:br>
              <a:rPr lang="en-CA" altLang="en-US" sz="2400">
                <a:latin typeface="Times New Roman" pitchFamily="18" charset="0"/>
              </a:rPr>
            </a:br>
            <a:endParaRPr lang="en-CA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36625" y="4076700"/>
            <a:ext cx="82073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CA" altLang="en-US" sz="2400">
                <a:latin typeface="Times New Roman" pitchFamily="18" charset="0"/>
              </a:rPr>
              <a:t>Awakening to the risen sun, </a:t>
            </a:r>
          </a:p>
          <a:p>
            <a:pPr eaLnBrk="0" hangingPunct="0">
              <a:lnSpc>
                <a:spcPct val="90000"/>
              </a:lnSpc>
            </a:pPr>
            <a:r>
              <a:rPr lang="en-CA" altLang="en-US" sz="2400">
                <a:latin typeface="Times New Roman" pitchFamily="18" charset="0"/>
              </a:rPr>
              <a:t>the rested trees stretched their limbs heavenward.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331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Personification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79388" y="1325563"/>
            <a:ext cx="87852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Personification is giving human qualities to inhuman or inanimate objects.</a:t>
            </a:r>
            <a:r>
              <a:rPr lang="en-CA" altLang="en-US" sz="3200"/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71775" y="2636838"/>
            <a:ext cx="34813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imagery</a:t>
            </a:r>
            <a:endParaRPr lang="en-CA" altLang="en-US" sz="3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Simile</a:t>
            </a:r>
            <a:endParaRPr lang="en-CA" dirty="0"/>
          </a:p>
        </p:txBody>
      </p:sp>
      <p:pic>
        <p:nvPicPr>
          <p:cNvPr id="46082" name="Picture 2" descr="http://images.tutorvista.com/cms/images/143/similes1.jpg"/>
          <p:cNvPicPr>
            <a:picLocks noChangeAspect="1" noChangeArrowheads="1"/>
          </p:cNvPicPr>
          <p:nvPr/>
        </p:nvPicPr>
        <p:blipFill>
          <a:blip r:embed="rId2" cstate="print"/>
          <a:srcRect b="7265"/>
          <a:stretch>
            <a:fillRect/>
          </a:stretch>
        </p:blipFill>
        <p:spPr bwMode="auto">
          <a:xfrm>
            <a:off x="2339752" y="1628800"/>
            <a:ext cx="427879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Simile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9750" y="13414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which uses 'like' or 'as'.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8313" y="1989138"/>
            <a:ext cx="74993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to depth and clarification </a:t>
            </a:r>
          </a:p>
          <a:p>
            <a:r>
              <a:rPr lang="en-US" altLang="en-US" sz="3800" b="1"/>
              <a:t> of meaning</a:t>
            </a:r>
            <a:endParaRPr lang="en-CA" altLang="en-US" sz="3800" b="1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55650" y="4076700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"It is all, God help us, a matter of rocks. The rocks shape life like hands around swelling dough."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/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>Annie Dillard, "Life on the Rocks: The Galápagos"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smtClean="0"/>
              <a:t>Simile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539750" y="13414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which uses 'like' or 'as'.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68313" y="2181225"/>
            <a:ext cx="40703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to imagery</a:t>
            </a:r>
            <a:endParaRPr lang="en-CA" altLang="en-US" sz="38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725613" y="3413125"/>
            <a:ext cx="5889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"My face looks like a wedding-cake left out in the rain."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/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 i="1">
                <a:latin typeface="Times New Roman" pitchFamily="18" charset="0"/>
              </a:rPr>
              <a:t>W.H. Auden</a:t>
            </a:r>
            <a:br>
              <a:rPr lang="en-CA" altLang="en-US" sz="2000" i="1">
                <a:latin typeface="Times New Roman" pitchFamily="18" charset="0"/>
              </a:rPr>
            </a:br>
            <a:endParaRPr lang="en-CA" altLang="en-US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11188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Simile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39750" y="13414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which uses 'like' or 'as'.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4213" y="2492375"/>
            <a:ext cx="77755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800" b="1"/>
              <a:t>*adds to mood and theme</a:t>
            </a:r>
            <a:endParaRPr lang="en-CA" altLang="en-US" sz="3800" b="1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3850" y="3781425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"Humanity, let us say, is like people packed in an automobile which is traveling downhill without lights at terrific speed and driven by a four-year-old child. The signposts along the way are all marked 'Progress.'"</a:t>
            </a:r>
            <a:br>
              <a:rPr lang="en-CA" altLang="en-US" sz="2000">
                <a:latin typeface="Times New Roman" pitchFamily="18" charset="0"/>
              </a:rPr>
            </a:br>
            <a:endParaRPr lang="en-CA" altLang="en-US" sz="2000">
              <a:latin typeface="Times New Roman" pitchFamily="18" charset="0"/>
            </a:endParaRPr>
          </a:p>
          <a:p>
            <a:r>
              <a:rPr lang="en-CA" altLang="en-US" sz="2000" i="1">
                <a:latin typeface="Times New Roman" pitchFamily="18" charset="0"/>
              </a:rPr>
              <a:t>Lord Dunsany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Metaphor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8130" name="Picture 2" descr="http://www.networkinstitute.org/wp-content/uploads/2013/12/Screen-Shot-2013-12-01-at-19.35.08-300x2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1628800"/>
            <a:ext cx="5400600" cy="403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Metaphor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39750" y="1447800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without using 'like' or 'as'.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900113" y="2349500"/>
            <a:ext cx="7704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600" b="1">
                <a:latin typeface="Times New Roman" pitchFamily="18" charset="0"/>
              </a:rPr>
              <a:t>*adds to depth and clarification </a:t>
            </a:r>
          </a:p>
          <a:p>
            <a:r>
              <a:rPr lang="en-US" altLang="en-US" sz="3600" b="1">
                <a:latin typeface="Times New Roman" pitchFamily="18" charset="0"/>
              </a:rPr>
              <a:t> of meaning in a more concrete way</a:t>
            </a:r>
            <a:endParaRPr lang="en-CA" altLang="en-US" sz="3600" b="1"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692275" y="4005263"/>
            <a:ext cx="5311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The streets were a furnace, the sun an executioner.</a:t>
            </a:r>
            <a:br>
              <a:rPr lang="en-CA" altLang="en-US" sz="2000">
                <a:latin typeface="Times New Roman" pitchFamily="18" charset="0"/>
              </a:rPr>
            </a:br>
            <a:endParaRPr lang="en-CA" altLang="en-US" sz="2000">
              <a:latin typeface="Times New Roman" pitchFamily="18" charset="0"/>
            </a:endParaRPr>
          </a:p>
          <a:p>
            <a:r>
              <a:rPr lang="en-CA" altLang="en-US" sz="2000" i="1">
                <a:latin typeface="Times New Roman" pitchFamily="18" charset="0"/>
              </a:rPr>
              <a:t>Cynthia Ozick, "Rosa"</a:t>
            </a:r>
            <a:br>
              <a:rPr lang="en-CA" altLang="en-US" sz="2000" i="1">
                <a:latin typeface="Times New Roman" pitchFamily="18" charset="0"/>
              </a:rPr>
            </a:br>
            <a:endParaRPr lang="en-CA" altLang="en-US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Metaphor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9750" y="13414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without using 'like' or 'as'.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92275" y="2205038"/>
            <a:ext cx="56499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imagery </a:t>
            </a:r>
          </a:p>
          <a:p>
            <a:r>
              <a:rPr lang="en-US" altLang="en-US" sz="3800" b="1"/>
              <a:t> in a more concrete way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11413" y="4024313"/>
            <a:ext cx="41068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Between the lower east side tenements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>the sky is a snotty handkerchief.</a:t>
            </a:r>
          </a:p>
          <a:p>
            <a:endParaRPr lang="en-CA" altLang="en-US" sz="2000">
              <a:latin typeface="Times New Roman" pitchFamily="18" charset="0"/>
            </a:endParaRPr>
          </a:p>
          <a:p>
            <a:r>
              <a:rPr lang="en-CA" altLang="en-US" sz="2000" i="1">
                <a:latin typeface="Times New Roman" pitchFamily="18" charset="0"/>
              </a:rPr>
              <a:t>Marge Piercy, "The Butt of Winter"</a:t>
            </a:r>
            <a:br>
              <a:rPr lang="en-CA" altLang="en-US" sz="2000" i="1">
                <a:latin typeface="Times New Roman" pitchFamily="18" charset="0"/>
              </a:rPr>
            </a:br>
            <a:r>
              <a:rPr lang="en-CA" altLang="en-US"/>
              <a:t/>
            </a:r>
            <a:br>
              <a:rPr lang="en-CA" altLang="en-US"/>
            </a:b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Why do Authors Use Devices?</a:t>
            </a:r>
            <a:endParaRPr lang="en-CA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/>
          <a:lstStyle/>
          <a:p>
            <a:pPr>
              <a:buNone/>
            </a:pPr>
            <a:r>
              <a:rPr lang="en-CA" altLang="en-US" sz="2400" dirty="0" smtClean="0"/>
              <a:t>Literary devices are the tools and techniques of language</a:t>
            </a:r>
          </a:p>
          <a:p>
            <a:pPr>
              <a:buNone/>
            </a:pPr>
            <a:r>
              <a:rPr lang="en-CA" altLang="en-US" sz="2400" dirty="0" smtClean="0"/>
              <a:t>that authors use to add layers of meaning. Rather than</a:t>
            </a:r>
          </a:p>
          <a:p>
            <a:pPr>
              <a:buNone/>
            </a:pPr>
            <a:r>
              <a:rPr lang="en-CA" altLang="en-US" sz="2400" dirty="0" smtClean="0"/>
              <a:t>simply stating the facts, authors hint at and disguise some</a:t>
            </a:r>
          </a:p>
          <a:p>
            <a:pPr>
              <a:buNone/>
            </a:pPr>
            <a:r>
              <a:rPr lang="en-CA" altLang="en-US" sz="2400" dirty="0" smtClean="0"/>
              <a:t>of it, so that the reader must figure things out for</a:t>
            </a:r>
          </a:p>
          <a:p>
            <a:pPr>
              <a:buNone/>
            </a:pPr>
            <a:r>
              <a:rPr lang="en-CA" altLang="en-US" sz="2400" dirty="0" smtClean="0"/>
              <a:t>him/herself (showing not telling). </a:t>
            </a:r>
          </a:p>
          <a:p>
            <a:pPr>
              <a:buNone/>
            </a:pPr>
            <a:endParaRPr lang="en-CA" altLang="en-US" sz="2400" dirty="0" smtClean="0"/>
          </a:p>
          <a:p>
            <a:pPr>
              <a:buNone/>
            </a:pPr>
            <a:r>
              <a:rPr lang="en-CA" altLang="en-US" sz="2400" dirty="0" smtClean="0"/>
              <a:t>The are used to....</a:t>
            </a:r>
            <a:endParaRPr lang="en-CA" altLang="en-US" sz="2400" dirty="0" smtClean="0"/>
          </a:p>
          <a:p>
            <a:r>
              <a:rPr lang="en-CA" altLang="en-US" sz="2400" dirty="0" smtClean="0"/>
              <a:t>keep </a:t>
            </a:r>
            <a:r>
              <a:rPr lang="en-CA" altLang="en-US" sz="2400" dirty="0" smtClean="0"/>
              <a:t>their readers interested </a:t>
            </a:r>
            <a:endParaRPr lang="en-CA" altLang="en-US" sz="2400" dirty="0" smtClean="0"/>
          </a:p>
          <a:p>
            <a:r>
              <a:rPr lang="en-CA" altLang="en-US" sz="2400" dirty="0" smtClean="0"/>
              <a:t>add </a:t>
            </a:r>
            <a:r>
              <a:rPr lang="en-CA" altLang="en-US" sz="2400" dirty="0" smtClean="0"/>
              <a:t>beauty to the writing. </a:t>
            </a:r>
            <a:endParaRPr lang="en-CA" altLang="en-US" sz="2400" dirty="0" smtClean="0"/>
          </a:p>
          <a:p>
            <a:pPr>
              <a:buNone/>
            </a:pPr>
            <a:endParaRPr lang="en-CA" altLang="en-US" sz="2400" dirty="0" smtClean="0"/>
          </a:p>
          <a:p>
            <a:pPr>
              <a:buNone/>
            </a:pPr>
            <a:r>
              <a:rPr lang="en-CA" altLang="en-US" sz="2400" dirty="0" smtClean="0"/>
              <a:t>By </a:t>
            </a:r>
            <a:r>
              <a:rPr lang="en-CA" altLang="en-US" sz="2400" dirty="0" smtClean="0"/>
              <a:t>making personifications, allusions, metaphors, etc. the writing becomes rich and meaningful and evokes strong feelings in the readers.</a:t>
            </a:r>
          </a:p>
          <a:p>
            <a:endParaRPr lang="en-CA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57200" y="452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Metaphor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539750" y="15192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without using 'like' or 'as'.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4213" y="2492375"/>
            <a:ext cx="77755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800" b="1"/>
              <a:t>*adds to mood and theme</a:t>
            </a:r>
            <a:br>
              <a:rPr lang="en-US" altLang="en-US" sz="3800" b="1"/>
            </a:br>
            <a:r>
              <a:rPr lang="en-US" altLang="en-US" sz="3800" b="1"/>
              <a:t>in a more concrete way</a:t>
            </a:r>
            <a:endParaRPr lang="en-CA" altLang="en-US" sz="3800" b="1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331913" y="4573588"/>
            <a:ext cx="654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/>
              <a:t>A man may break a word with you, sir, and words are but wind.</a:t>
            </a:r>
            <a:br>
              <a:rPr lang="en-CA" altLang="en-US"/>
            </a:br>
            <a:r>
              <a:rPr lang="en-CA" altLang="en-US"/>
              <a:t/>
            </a:r>
            <a:br>
              <a:rPr lang="en-CA" altLang="en-US"/>
            </a:br>
            <a:r>
              <a:rPr lang="en-CA" altLang="en-US" i="1"/>
              <a:t>Shakespeare, “The Comedy of Errors”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1866900"/>
            <a:ext cx="80105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*allows for extended comparisons</a:t>
            </a:r>
            <a:endParaRPr lang="en-CA" altLang="en-US" sz="3800" b="1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CA" altLang="en-US" smtClean="0"/>
              <a:t>Metaphor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39750" y="118268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A comparison of dissimilar things without using 'like' or 'as'.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4213" y="2506663"/>
            <a:ext cx="8064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altLang="en-US" sz="2000"/>
              <a:t>Extended Metaphor is a comparison between two unlike things that continues throughout a series of sentences in a paragraph or lines in a poem.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71550" y="4365625"/>
            <a:ext cx="7561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“The teacher descended upon the exams, sank his talons into their pages, ripped the answers to shreds, and then, perching in his chair, began to digest.”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/>
      <p:bldP spid="133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Onomatopoeia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9154" name="Picture 2" descr="https://upload.wikimedia.org/wikipedia/en/b/bc/Crak!-Lichtens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4457832" cy="3275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mtClean="0"/>
              <a:t>Onomatopoeia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030288" y="2085975"/>
            <a:ext cx="72866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to imagery of the senses</a:t>
            </a:r>
          </a:p>
          <a:p>
            <a:r>
              <a:rPr lang="en-US" altLang="en-US" sz="3800" b="1"/>
              <a:t> by adding interest and depth</a:t>
            </a:r>
            <a:endParaRPr lang="en-CA" altLang="en-US" sz="38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09738" y="3554413"/>
            <a:ext cx="574992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158700" anchor="ctr">
            <a:spAutoFit/>
          </a:bodyPr>
          <a:lstStyle/>
          <a:p>
            <a:r>
              <a:rPr lang="en-CA" altLang="en-US"/>
              <a:t>The pit bull </a:t>
            </a:r>
            <a:r>
              <a:rPr lang="en-CA" altLang="en-US" i="1"/>
              <a:t>yelped</a:t>
            </a:r>
            <a:r>
              <a:rPr lang="en-CA" altLang="en-US"/>
              <a:t>,</a:t>
            </a:r>
          </a:p>
          <a:p>
            <a:r>
              <a:rPr lang="en-CA" altLang="en-US"/>
              <a:t>As the police took him away,</a:t>
            </a:r>
          </a:p>
          <a:p>
            <a:r>
              <a:rPr lang="en-CA" altLang="en-US"/>
              <a:t>Never to </a:t>
            </a:r>
            <a:r>
              <a:rPr lang="en-CA" altLang="en-US" i="1"/>
              <a:t>growl </a:t>
            </a:r>
            <a:r>
              <a:rPr lang="en-CA" altLang="en-US"/>
              <a:t>again,</a:t>
            </a:r>
          </a:p>
          <a:p>
            <a:r>
              <a:rPr lang="en-CA" altLang="en-US"/>
              <a:t>At us kids in play,</a:t>
            </a:r>
          </a:p>
          <a:p>
            <a:r>
              <a:rPr lang="en-CA" altLang="en-US"/>
              <a:t>The </a:t>
            </a:r>
            <a:r>
              <a:rPr lang="en-CA" altLang="en-US" i="1"/>
              <a:t>shriek</a:t>
            </a:r>
            <a:r>
              <a:rPr lang="en-CA" altLang="en-US"/>
              <a:t>, </a:t>
            </a:r>
            <a:r>
              <a:rPr lang="en-CA" altLang="en-US" i="1"/>
              <a:t>squea</a:t>
            </a:r>
            <a:r>
              <a:rPr lang="en-CA" altLang="en-US"/>
              <a:t>l, and </a:t>
            </a:r>
            <a:r>
              <a:rPr lang="en-CA" altLang="en-US" i="1"/>
              <a:t>scream </a:t>
            </a:r>
            <a:r>
              <a:rPr lang="en-CA" altLang="en-US"/>
              <a:t>of the English bulldog,</a:t>
            </a:r>
          </a:p>
          <a:p>
            <a:r>
              <a:rPr lang="en-CA" altLang="en-US"/>
              <a:t>As he pinned him that day,</a:t>
            </a:r>
            <a:endParaRPr lang="en-CA" altLang="en-US" i="1"/>
          </a:p>
          <a:p>
            <a:r>
              <a:rPr lang="en-CA" altLang="en-US" i="1"/>
              <a:t>Crunch</a:t>
            </a:r>
            <a:r>
              <a:rPr lang="en-CA" altLang="en-US"/>
              <a:t>, </a:t>
            </a:r>
          </a:p>
          <a:p>
            <a:r>
              <a:rPr lang="en-CA" altLang="en-US"/>
              <a:t>His massive jaws, locked it's teeth</a:t>
            </a:r>
            <a:br>
              <a:rPr lang="en-CA" altLang="en-US"/>
            </a:br>
            <a:endParaRPr lang="en-CA" altLang="en-US" sz="2000">
              <a:latin typeface="Times New Roman" pitchFamily="18" charset="0"/>
            </a:endParaRPr>
          </a:p>
          <a:p>
            <a:r>
              <a:rPr lang="en-CA" altLang="en-US" sz="2000" i="1">
                <a:latin typeface="Times New Roman" pitchFamily="18" charset="0"/>
              </a:rPr>
              <a:t>“The Pitbull” by D Alsup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23850" y="104616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The formation or use of words such as buzz or murmur that imitate the sounds associated with the objects or actions they refer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Onomatopoeia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30288" y="1893888"/>
            <a:ext cx="3535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800" b="1"/>
              <a:t>*adds to mood</a:t>
            </a:r>
            <a:endParaRPr lang="en-CA" altLang="en-US" sz="3800" b="1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116013" y="3338513"/>
            <a:ext cx="6972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altLang="en-US" sz="2000">
                <a:latin typeface="Times New Roman" pitchFamily="18" charset="0"/>
              </a:rPr>
              <a:t>But the fact is I was napping, and so gently you came rapping,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>And so faintly you came tapping, tapping at my chamber door,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>That I scarce was sure I heard you' - here I opened wide the door; -</a:t>
            </a:r>
            <a:br>
              <a:rPr lang="en-CA" altLang="en-US" sz="2000">
                <a:latin typeface="Times New Roman" pitchFamily="18" charset="0"/>
              </a:rPr>
            </a:br>
            <a:r>
              <a:rPr lang="en-CA" altLang="en-US" sz="2000">
                <a:latin typeface="Times New Roman" pitchFamily="18" charset="0"/>
              </a:rPr>
              <a:t>Darkness there, and nothing more.</a:t>
            </a:r>
            <a:br>
              <a:rPr lang="en-CA" altLang="en-US" sz="2000">
                <a:latin typeface="Times New Roman" pitchFamily="18" charset="0"/>
              </a:rPr>
            </a:br>
            <a:endParaRPr lang="en-CA" altLang="en-US" sz="2000">
              <a:latin typeface="Times New Roman" pitchFamily="18" charset="0"/>
            </a:endParaRPr>
          </a:p>
          <a:p>
            <a:r>
              <a:rPr lang="en-CA" altLang="en-US" sz="2000" i="1">
                <a:latin typeface="Times New Roman" pitchFamily="18" charset="0"/>
              </a:rPr>
              <a:t>“The Raven” by Edgar Allen Poe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23850" y="104616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2000"/>
              <a:t>The formation or use of words such as buzz or murmur that imitate the sounds associated with the objects or actions they refer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Look at some Specifics:</a:t>
            </a:r>
            <a:endParaRPr lang="en-CA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Alliteration</a:t>
            </a:r>
          </a:p>
          <a:p>
            <a:r>
              <a:rPr lang="en-US" altLang="en-US" smtClean="0"/>
              <a:t>Personification</a:t>
            </a:r>
          </a:p>
          <a:p>
            <a:r>
              <a:rPr lang="en-US" altLang="en-US" smtClean="0"/>
              <a:t>Simile</a:t>
            </a:r>
          </a:p>
          <a:p>
            <a:r>
              <a:rPr lang="en-US" altLang="en-US" smtClean="0"/>
              <a:t>Metaphor</a:t>
            </a:r>
          </a:p>
          <a:p>
            <a:r>
              <a:rPr lang="en-US" altLang="en-US" smtClean="0"/>
              <a:t>Onomatopoeia</a:t>
            </a:r>
            <a:endParaRPr lang="en-CA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catchwordbranding.com/wp-content/uploads/2013/02/Screen-Shot-2013-02-11-at-2.54.28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3773785" cy="372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Alliteration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11811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altLang="en-US" sz="2000" smtClean="0"/>
              <a:t>the repetition of sounds in nearby words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0175" y="1771650"/>
            <a:ext cx="87550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CA" altLang="en-US" sz="3800">
                <a:latin typeface="Times New Roman" pitchFamily="18" charset="0"/>
              </a:rPr>
              <a:t>*draws attention to and emphasizes a phrase</a:t>
            </a:r>
          </a:p>
          <a:p>
            <a:pPr algn="ctr"/>
            <a:r>
              <a:rPr lang="en-CA" altLang="en-US" sz="3800">
                <a:latin typeface="Times New Roman" pitchFamily="18" charset="0"/>
              </a:rPr>
              <a:t>*adds focus and drama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27088" y="3646488"/>
            <a:ext cx="77057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altLang="en-US" sz="2400"/>
              <a:t>". . . neither of those can feel </a:t>
            </a:r>
            <a:r>
              <a:rPr lang="en-CA" altLang="en-US" sz="2400" b="1"/>
              <a:t>str</a:t>
            </a:r>
            <a:r>
              <a:rPr lang="en-CA" altLang="en-US" sz="2400"/>
              <a:t>anger and </a:t>
            </a:r>
            <a:r>
              <a:rPr lang="en-CA" altLang="en-US" sz="2400" b="1"/>
              <a:t>str</a:t>
            </a:r>
            <a:r>
              <a:rPr lang="en-CA" altLang="en-US" sz="2400"/>
              <a:t>onger emotions than the man does, who for the first time finds himself pulling into the </a:t>
            </a:r>
            <a:r>
              <a:rPr lang="en-CA" altLang="en-US" sz="2400" b="1"/>
              <a:t>ch</a:t>
            </a:r>
            <a:r>
              <a:rPr lang="en-CA" altLang="en-US" sz="2400"/>
              <a:t>armed, </a:t>
            </a:r>
            <a:r>
              <a:rPr lang="en-CA" altLang="en-US" sz="2400" b="1"/>
              <a:t>ch</a:t>
            </a:r>
            <a:r>
              <a:rPr lang="en-CA" altLang="en-US" sz="2400"/>
              <a:t>urned circle of the hunted sperm whale." </a:t>
            </a:r>
          </a:p>
          <a:p>
            <a:pPr algn="r"/>
            <a:r>
              <a:rPr lang="en-CA" altLang="en-US" sz="2400" i="1"/>
              <a:t>Moby Dick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Alliteration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68313" y="1470025"/>
            <a:ext cx="8229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the repetition of sounds in nearby words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1989138"/>
            <a:ext cx="8064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3800">
                <a:latin typeface="Times New Roman" pitchFamily="18" charset="0"/>
              </a:rPr>
              <a:t>*</a:t>
            </a:r>
            <a:r>
              <a:rPr lang="en-US" altLang="en-US" sz="3800" b="1">
                <a:latin typeface="Times New Roman" pitchFamily="18" charset="0"/>
              </a:rPr>
              <a:t>makes the reader read faster, thereby adding a sense of speed and intensity to the sentence.</a:t>
            </a:r>
            <a:br>
              <a:rPr lang="en-US" altLang="en-US" sz="3800" b="1">
                <a:latin typeface="Times New Roman" pitchFamily="18" charset="0"/>
              </a:rPr>
            </a:br>
            <a:endParaRPr lang="en-CA" altLang="en-US" sz="3800" b="1"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68313" y="4594225"/>
            <a:ext cx="82073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2400" b="1">
                <a:solidFill>
                  <a:schemeClr val="tx2"/>
                </a:solidFill>
                <a:latin typeface="Times New Roman" pitchFamily="18" charset="0"/>
              </a:rPr>
              <a:t>“The railroad tracks ran right through the center of town.”</a:t>
            </a:r>
            <a:endParaRPr lang="en-CA" alt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720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Alliteration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68313" y="1614488"/>
            <a:ext cx="8229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the repetition of sounds in nearby words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95288" y="2492375"/>
            <a:ext cx="80645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3800">
                <a:latin typeface="Times New Roman" pitchFamily="18" charset="0"/>
              </a:rPr>
              <a:t>*</a:t>
            </a:r>
            <a:r>
              <a:rPr lang="en-US" altLang="en-US" sz="3800" b="1">
                <a:latin typeface="Times New Roman" pitchFamily="18" charset="0"/>
              </a:rPr>
              <a:t>adds to theme, mood, etc.</a:t>
            </a:r>
            <a:br>
              <a:rPr lang="en-US" altLang="en-US" sz="3800" b="1">
                <a:latin typeface="Times New Roman" pitchFamily="18" charset="0"/>
              </a:rPr>
            </a:br>
            <a:endParaRPr lang="en-CA" altLang="en-US" sz="3800" b="1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68313" y="4221163"/>
            <a:ext cx="82073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CA" altLang="en-US" sz="2400">
                <a:latin typeface="Times New Roman" pitchFamily="18" charset="0"/>
              </a:rPr>
              <a:t>Then leaf </a:t>
            </a: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ub</a:t>
            </a: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ides to leaf.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o Eden </a:t>
            </a: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ank to grief,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o dawn goe</a:t>
            </a: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 down to day.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Nothing gold can </a:t>
            </a:r>
            <a:r>
              <a:rPr lang="en-CA" altLang="en-US" sz="2400" b="1">
                <a:latin typeface="Times New Roman" pitchFamily="18" charset="0"/>
              </a:rPr>
              <a:t>s</a:t>
            </a:r>
            <a:r>
              <a:rPr lang="en-CA" altLang="en-US" sz="2400">
                <a:latin typeface="Times New Roman" pitchFamily="18" charset="0"/>
              </a:rPr>
              <a:t>tay.</a:t>
            </a:r>
            <a:br>
              <a:rPr lang="en-CA" altLang="en-US" sz="2400">
                <a:latin typeface="Times New Roman" pitchFamily="18" charset="0"/>
              </a:rPr>
            </a:br>
            <a:endParaRPr lang="en-CA" altLang="en-US" sz="2400"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CA" altLang="en-US" sz="2400" i="1">
                <a:latin typeface="Times New Roman" pitchFamily="18" charset="0"/>
              </a:rPr>
              <a:t>“Nothing Gold Can Stay” by Robert Frost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CA" altLang="en-US" sz="4400">
                <a:solidFill>
                  <a:schemeClr val="tx2"/>
                </a:solidFill>
              </a:rPr>
              <a:t>Alliteration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68313" y="1109663"/>
            <a:ext cx="8229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altLang="en-US" sz="2000"/>
              <a:t>the repetition of sounds in nearby words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3850" y="1773238"/>
            <a:ext cx="80645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CA" altLang="en-US" sz="3800">
                <a:latin typeface="Times New Roman" pitchFamily="18" charset="0"/>
              </a:rPr>
              <a:t>*</a:t>
            </a:r>
            <a:r>
              <a:rPr lang="en-US" altLang="en-US" sz="3800" b="1">
                <a:latin typeface="Times New Roman" pitchFamily="18" charset="0"/>
              </a:rPr>
              <a:t>can just be plain fun</a:t>
            </a:r>
            <a:endParaRPr lang="en-CA" altLang="en-US" sz="3800" b="1">
              <a:latin typeface="Times New Roman" pitchFamily="18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95288" y="2565400"/>
            <a:ext cx="820737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CA" altLang="en-US" sz="2400">
                <a:latin typeface="Times New Roman" pitchFamily="18" charset="0"/>
              </a:rPr>
              <a:t>Betty Botter bought some butter,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but, she said, the butter’s bitter;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if I put it in my batter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it will make my batter bitter,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but a bit of better butter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will make my batter better.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So she bought a bit of butter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better than her bitter butter,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and she put it in her batter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and the batter was not bitter.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So ’twas better Betty Botter</a:t>
            </a:r>
            <a:br>
              <a:rPr lang="en-CA" altLang="en-US" sz="2400">
                <a:latin typeface="Times New Roman" pitchFamily="18" charset="0"/>
              </a:rPr>
            </a:br>
            <a:r>
              <a:rPr lang="en-CA" altLang="en-US" sz="2400">
                <a:latin typeface="Times New Roman" pitchFamily="18" charset="0"/>
              </a:rPr>
              <a:t>bought a bit of better butter.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5058" name="Picture 2" descr="http://figurtivelanguage.weebly.com/uploads/2/7/8/6/27863701/1241724_or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3810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789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Purpose of Literary Devices</vt:lpstr>
      <vt:lpstr>Why do Authors Use Devices?</vt:lpstr>
      <vt:lpstr>Let’s Look at some Specifics:</vt:lpstr>
      <vt:lpstr>Slide 4</vt:lpstr>
      <vt:lpstr>Alliteration</vt:lpstr>
      <vt:lpstr>Slide 6</vt:lpstr>
      <vt:lpstr>Slide 7</vt:lpstr>
      <vt:lpstr>Slide 8</vt:lpstr>
      <vt:lpstr>Personification</vt:lpstr>
      <vt:lpstr>Slide 10</vt:lpstr>
      <vt:lpstr>Slide 11</vt:lpstr>
      <vt:lpstr>Slide 12</vt:lpstr>
      <vt:lpstr>Simile</vt:lpstr>
      <vt:lpstr>Simile</vt:lpstr>
      <vt:lpstr>Simile</vt:lpstr>
      <vt:lpstr>Slide 16</vt:lpstr>
      <vt:lpstr>Metaphor</vt:lpstr>
      <vt:lpstr>Slide 18</vt:lpstr>
      <vt:lpstr>Metaphor</vt:lpstr>
      <vt:lpstr>Slide 20</vt:lpstr>
      <vt:lpstr>Metaphor</vt:lpstr>
      <vt:lpstr>Onomatopoeia</vt:lpstr>
      <vt:lpstr>Onomatopoeia</vt:lpstr>
      <vt:lpstr>Slide 24</vt:lpstr>
    </vt:vector>
  </TitlesOfParts>
  <Company>WRDSB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Devices</dc:title>
  <dc:creator>WRDSB</dc:creator>
  <cp:lastModifiedBy>Kelley Bruce</cp:lastModifiedBy>
  <cp:revision>30</cp:revision>
  <dcterms:created xsi:type="dcterms:W3CDTF">2011-02-08T14:54:55Z</dcterms:created>
  <dcterms:modified xsi:type="dcterms:W3CDTF">2016-03-20T18:11:50Z</dcterms:modified>
</cp:coreProperties>
</file>