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8"/>
  </p:notesMasterIdLst>
  <p:sldIdLst>
    <p:sldId id="295" r:id="rId2"/>
    <p:sldId id="296" r:id="rId3"/>
    <p:sldId id="286" r:id="rId4"/>
    <p:sldId id="287" r:id="rId5"/>
    <p:sldId id="298" r:id="rId6"/>
    <p:sldId id="289" r:id="rId7"/>
    <p:sldId id="290" r:id="rId8"/>
    <p:sldId id="291" r:id="rId9"/>
    <p:sldId id="299" r:id="rId10"/>
    <p:sldId id="300" r:id="rId11"/>
    <p:sldId id="301" r:id="rId12"/>
    <p:sldId id="302" r:id="rId13"/>
    <p:sldId id="303" r:id="rId14"/>
    <p:sldId id="304" r:id="rId15"/>
    <p:sldId id="305" r:id="rId16"/>
    <p:sldId id="306" r:id="rId17"/>
    <p:sldId id="260" r:id="rId18"/>
    <p:sldId id="261" r:id="rId19"/>
    <p:sldId id="262" r:id="rId20"/>
    <p:sldId id="263" r:id="rId21"/>
    <p:sldId id="264" r:id="rId22"/>
    <p:sldId id="266" r:id="rId23"/>
    <p:sldId id="265" r:id="rId24"/>
    <p:sldId id="267" r:id="rId25"/>
    <p:sldId id="268" r:id="rId26"/>
    <p:sldId id="270" r:id="rId27"/>
    <p:sldId id="272" r:id="rId28"/>
    <p:sldId id="274" r:id="rId29"/>
    <p:sldId id="314" r:id="rId30"/>
    <p:sldId id="315" r:id="rId31"/>
    <p:sldId id="276" r:id="rId32"/>
    <p:sldId id="311" r:id="rId33"/>
    <p:sldId id="277" r:id="rId34"/>
    <p:sldId id="279" r:id="rId35"/>
    <p:sldId id="278" r:id="rId36"/>
    <p:sldId id="292" r:id="rId37"/>
    <p:sldId id="293" r:id="rId38"/>
    <p:sldId id="281" r:id="rId39"/>
    <p:sldId id="282" r:id="rId40"/>
    <p:sldId id="283" r:id="rId41"/>
    <p:sldId id="294" r:id="rId42"/>
    <p:sldId id="284" r:id="rId43"/>
    <p:sldId id="316" r:id="rId44"/>
    <p:sldId id="317" r:id="rId45"/>
    <p:sldId id="312" r:id="rId46"/>
    <p:sldId id="31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389E9-FE8F-4BEC-B9EC-31A5D6761377}" type="datetimeFigureOut">
              <a:rPr lang="en-US" smtClean="0"/>
              <a:pPr/>
              <a:t>5/5/2014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C82CEB-1E0C-4097-A959-37CBA24B8B3B}" type="slidenum">
              <a:rPr lang="en-CA" smtClean="0"/>
              <a:pPr/>
              <a:t>‹#›</a:t>
            </a:fld>
            <a:endParaRPr lang="en-CA"/>
          </a:p>
        </p:txBody>
      </p:sp>
    </p:spTree>
    <p:extLst>
      <p:ext uri="{BB962C8B-B14F-4D97-AF65-F5344CB8AC3E}">
        <p14:creationId xmlns:p14="http://schemas.microsoft.com/office/powerpoint/2010/main" val="34577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0B596E0-6A3B-4A9C-B154-6FD717DDDDA7}" type="slidenum">
              <a:rPr lang="en-US">
                <a:latin typeface="Arial" pitchFamily="34" charset="0"/>
              </a:rPr>
              <a:pPr/>
              <a:t>17</a:t>
            </a:fld>
            <a:endParaRPr lang="en-US">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pitchFamily="34" charset="0"/>
              </a:rPr>
              <a:t>This should be checked against the docuwhatevers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9EBAD20-1E13-43D6-829D-2BD89E6600D6}" type="datetimeFigureOut">
              <a:rPr lang="en-US" smtClean="0"/>
              <a:pPr/>
              <a:t>5/5/2014</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6A4BEFBB-56AF-4EDA-B5EB-EB35B7EB39A4}" type="slidenum">
              <a:rPr lang="en-CA" smtClean="0"/>
              <a:pPr/>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EBAD20-1E13-43D6-829D-2BD89E6600D6}" type="datetimeFigureOut">
              <a:rPr lang="en-US" smtClean="0"/>
              <a:pPr/>
              <a:t>5/5/2014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EBAD20-1E13-43D6-829D-2BD89E6600D6}" type="datetimeFigureOut">
              <a:rPr lang="en-US" smtClean="0"/>
              <a:pPr/>
              <a:t>5/5/2014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7DFF8DD2-1352-42A1-B62F-64B360C62746}"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1E43BF0-746D-45DE-B78A-A8B5A5C8A4D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43FDA7E-34FA-43CF-A7B2-9DF3B9BEAD4C}"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EBAD20-1E13-43D6-829D-2BD89E6600D6}" type="datetimeFigureOut">
              <a:rPr lang="en-US" smtClean="0"/>
              <a:pPr/>
              <a:t>5/5/2014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EBAD20-1E13-43D6-829D-2BD89E6600D6}" type="datetimeFigureOut">
              <a:rPr lang="en-US" smtClean="0"/>
              <a:pPr/>
              <a:t>5/5/2014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6A4BEFBB-56AF-4EDA-B5EB-EB35B7EB39A4}"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EBAD20-1E13-43D6-829D-2BD89E6600D6}" type="datetimeFigureOut">
              <a:rPr lang="en-US" smtClean="0"/>
              <a:pPr/>
              <a:t>5/5/2014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BAD20-1E13-43D6-829D-2BD89E6600D6}" type="datetimeFigureOut">
              <a:rPr lang="en-US" smtClean="0"/>
              <a:pPr/>
              <a:t>5/5/2014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EBAD20-1E13-43D6-829D-2BD89E6600D6}" type="datetimeFigureOut">
              <a:rPr lang="en-US" smtClean="0"/>
              <a:pPr/>
              <a:t>5/5/2014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BAD20-1E13-43D6-829D-2BD89E6600D6}" type="datetimeFigureOut">
              <a:rPr lang="en-US" smtClean="0"/>
              <a:pPr/>
              <a:t>5/5/2014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EBAD20-1E13-43D6-829D-2BD89E6600D6}" type="datetimeFigureOut">
              <a:rPr lang="en-US" smtClean="0"/>
              <a:pPr/>
              <a:t>5/5/2014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EBAD20-1E13-43D6-829D-2BD89E6600D6}" type="datetimeFigureOut">
              <a:rPr lang="en-US" smtClean="0"/>
              <a:pPr/>
              <a:t>5/5/2014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4BEFBB-56AF-4EDA-B5EB-EB35B7EB39A4}"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EBAD20-1E13-43D6-829D-2BD89E6600D6}" type="datetimeFigureOut">
              <a:rPr lang="en-US" smtClean="0"/>
              <a:pPr/>
              <a:t>5/5/2014</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A4BEFBB-56AF-4EDA-B5EB-EB35B7EB39A4}"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url?sa=i&amp;rct=j&amp;q=&amp;esrc=s&amp;source=images&amp;cd=&amp;cad=rja&amp;docid=Iek6Z93wat2toM&amp;tbnid=OH76OHwXiGE3MM:&amp;ved=0CAUQjRw&amp;url=http://simpaticotheatre.org/landing/season/production-history/the-cryptogram/enter-the-cryptogram/&amp;ei=f1XIUsCTJ8qMyQGMkIDICw&amp;bvm=bv.58187178,d.aWc&amp;psig=AFQjCNGoJJCUdOGpJ0fZjcqK37L-4Fr4Hw&amp;ust=138894700340768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a/url?sa=i&amp;rct=j&amp;q=&amp;esrc=s&amp;source=images&amp;cd=&amp;cad=rja&amp;docid=vOu8U_vsZ5qdzM&amp;tbnid=gie13K1ao4A4IM:&amp;ved=0CAUQjRw&amp;url=http://boucher.webs.com/designdirectingacting.htm&amp;ei=7lXIUr6ZL8OCyQG724HgCw&amp;bvm=bv.58187178,d.aWc&amp;psig=AFQjCNFlDek0papNNc3OmrQaJOlvndVX5w&amp;ust=138894726800177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a/url?sa=i&amp;rct=j&amp;q=&amp;esrc=s&amp;source=images&amp;cd=&amp;cad=rja&amp;docid=ng8Zwb1Z5VjezM&amp;tbnid=LipiTR13Wa4JvM:&amp;ved=0CAUQjRw&amp;url=http://www.ualberta.ca/CNS/3DPRINTER/project.sampler.archive.html&amp;ei=i1bIUrzjCer7yAH014DIDA&amp;bvm=bv.58187178,d.aWc&amp;psig=AFQjCNFlDek0papNNc3OmrQaJOlvndVX5w&amp;ust=138894726800177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a/url?sa=i&amp;rct=j&amp;q=&amp;esrc=s&amp;source=images&amp;cd=&amp;cad=rja&amp;docid=0F0eCdSVu9WgFM&amp;tbnid=r0sJBnq1aAS1_M:&amp;ved=0CAUQjRw&amp;url=http://johnsonvisualarts.wordpress.com/&amp;ei=TlbIUvW-DuGIygHZwoHACw&amp;bvm=bv.58187178,d.aWc&amp;psig=AFQjCNFlDek0papNNc3OmrQaJOlvndVX5w&amp;ust=138894726800177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url?sa=i&amp;rct=j&amp;q=&amp;esrc=s&amp;source=images&amp;cd=&amp;cad=rja&amp;docid=8r0KIzozE9rQdM&amp;tbnid=R2kNviJoa64CEM:&amp;ved=0CAUQjRw&amp;url=http://www.kathrynpaterson.com/researchproject.htm&amp;ei=C1jIUqjOB-GdyQH3uYHYCg&amp;bvm=bv.58187178,d.aWc&amp;psig=AFQjCNFjawKWG_jwFKztqBQjXvo0FTM5-w&amp;ust=1388947532618513"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arpedspace.org/lightingT/Images/Renders/LightIntensity/IV4.jpg" TargetMode="External"/><Relationship Id="rId13"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hyperlink" Target="http://warpedspace.org/lightingT/Images/Renders/LightIntensity/IV7.jpg" TargetMode="External"/><Relationship Id="rId17" Type="http://schemas.openxmlformats.org/officeDocument/2006/relationships/image" Target="../media/image29.jpeg"/><Relationship Id="rId2" Type="http://schemas.openxmlformats.org/officeDocument/2006/relationships/hyperlink" Target="http://warpedspace.org/lightingT/Images/Renders/LightIntensity/IV0.jpg" TargetMode="External"/><Relationship Id="rId16" Type="http://schemas.openxmlformats.org/officeDocument/2006/relationships/hyperlink" Target="http://warpedspace.org/lightingT/Images/Renders/LightIntensity/IV11.jpg" TargetMode="External"/><Relationship Id="rId1" Type="http://schemas.openxmlformats.org/officeDocument/2006/relationships/slideLayout" Target="../slideLayouts/slideLayout2.xml"/><Relationship Id="rId6" Type="http://schemas.openxmlformats.org/officeDocument/2006/relationships/hyperlink" Target="http://warpedspace.org/lightingT/Images/Renders/LightIntensity/IV2.jpg" TargetMode="Externa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28.jpeg"/><Relationship Id="rId10" Type="http://schemas.openxmlformats.org/officeDocument/2006/relationships/hyperlink" Target="http://warpedspace.org/lightingT/Images/Renders/LightIntensity/IV6.jpg" TargetMode="External"/><Relationship Id="rId4" Type="http://schemas.openxmlformats.org/officeDocument/2006/relationships/hyperlink" Target="http://warpedspace.org/lightingT/Images/Renders/LightIntensity/IV1.jpg" TargetMode="External"/><Relationship Id="rId9" Type="http://schemas.openxmlformats.org/officeDocument/2006/relationships/image" Target="../media/image25.jpeg"/><Relationship Id="rId14" Type="http://schemas.openxmlformats.org/officeDocument/2006/relationships/hyperlink" Target="http://warpedspace.org/lightingT/Images/Renders/LightIntensity/IV9.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originalprop.com/blog/wp-content/uploads/2008/10/dressed-a-century-of-hollywood-costume-design-10-x800.jpg" TargetMode="Externa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aleyma.tumblr.com/post/5205679649/theatre-costume-made-in-italy-in-the-mid-18th" TargetMode="External"/><Relationship Id="rId2" Type="http://schemas.openxmlformats.org/officeDocument/2006/relationships/hyperlink" Target="http://www.google.ca/url?sa=i&amp;rct=j&amp;q=&amp;esrc=s&amp;source=images&amp;cd=&amp;cad=rja&amp;docid=1J-4OHgknY6IDM&amp;tbnid=60s64H-sf6LQpM:&amp;ved=0CAUQjRw&amp;url=http://www.ckrumlov.cz/uk/zamek/5nadvori/i_schsbi.htm&amp;ei=FGnIUofDLMqMyQGMkIDICw&amp;bvm=bv.58187178,d.aWc&amp;psig=AFQjCNF-oPo1DNzct3rMdmB9MAs3Uobrag&amp;ust=1388952188980127" TargetMode="Externa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hyperlink" Target="http://websterleiden.files.wordpress.com/2012/04/costume_nezumicustom_example_sketch.jpg" TargetMode="External"/><Relationship Id="rId1" Type="http://schemas.openxmlformats.org/officeDocument/2006/relationships/slideLayout" Target="../slideLayouts/slideLayout13.xml"/><Relationship Id="rId6" Type="http://schemas.openxmlformats.org/officeDocument/2006/relationships/hyperlink" Target="http://www.google.ca/url?sa=i&amp;rct=j&amp;q=&amp;esrc=s&amp;source=images&amp;cd=&amp;cad=rja&amp;docid=fdDAYdA7b8sDQM&amp;tbnid=24l0ZmP_gs9P3M:&amp;ved=0CAUQjRw&amp;url=http://livedesignonline.com/mag/dish-best-served-cold&amp;ei=b2rIUt3KHKb7yAGIz4HgCw&amp;psig=AFQjCNEImZsvR_wbRAzzxysyNABj1-lsOw&amp;ust=1388952348052848" TargetMode="External"/><Relationship Id="rId5" Type="http://schemas.openxmlformats.org/officeDocument/2006/relationships/image" Target="../media/image48.jpeg"/><Relationship Id="rId4" Type="http://schemas.openxmlformats.org/officeDocument/2006/relationships/hyperlink" Target="http://www.google.ca/url?sa=i&amp;rct=j&amp;q=&amp;esrc=s&amp;source=images&amp;cd=&amp;cad=rja&amp;docid=ruZjKYpcP9V5RM&amp;tbnid=S1ihOf79rmW7-M:&amp;ved=0CAUQjRw&amp;url=http://effyeahcostumes.tumblr.com/post/7294514552/aprieto-costume-sketch-for-carla-nine-2009&amp;ei=C2rIUrj3G4OyyAGE_oHICw&amp;psig=AFQjCNEImZsvR_wbRAzzxysyNABj1-lsOw&amp;ust=138895234805284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url?sa=i&amp;rct=j&amp;q=&amp;esrc=s&amp;source=images&amp;cd=&amp;cad=rja&amp;docid=KndvSdKBdzzhgM&amp;tbnid=hSLhfLIIjghZXM:&amp;ved=0CAUQjRw&amp;url=http://www.rfdesigns.org/pimpernel.htm&amp;ei=MVfIUqTlCuONygGXp4HgCw&amp;bvm=bv.58187178,d.aWc&amp;psig=AFQjCNFjawKWG_jwFKztqBQjXvo0FTM5-w&amp;ust=138894753261851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a/url?sa=i&amp;rct=j&amp;q=&amp;esrc=s&amp;source=images&amp;cd=&amp;cad=rja&amp;docid=YKKWmLeJFDZUhM&amp;tbnid=_ZwC_hDsjElixM:&amp;ved=0CAUQjRw&amp;url=http://www.deviantart.com/morelikethis/279215174?view_mode%3D2&amp;ei=BVXIUtm4Ban4yAHIqYHwCw&amp;bvm=bv.58187178,d.aWc&amp;psig=AFQjCNGoJJCUdOGpJ0fZjcqK37L-4Fr4Hw&amp;ust=138894700340768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274638"/>
            <a:ext cx="8472518" cy="1939916"/>
          </a:xfrm>
        </p:spPr>
        <p:txBody>
          <a:bodyPr>
            <a:normAutofit/>
          </a:bodyPr>
          <a:lstStyle/>
          <a:p>
            <a:r>
              <a:rPr lang="en-US" sz="4800" dirty="0" smtClean="0">
                <a:solidFill>
                  <a:schemeClr val="tx1"/>
                </a:solidFill>
              </a:rPr>
              <a:t>Design &amp; Technical Production</a:t>
            </a:r>
            <a:r>
              <a:rPr lang="en-US" sz="2800" dirty="0"/>
              <a:t/>
            </a:r>
            <a:br>
              <a:rPr lang="en-US" sz="2800" dirty="0"/>
            </a:br>
            <a:endParaRPr lang="en-US" sz="2400" dirty="0"/>
          </a:p>
        </p:txBody>
      </p:sp>
      <p:sp>
        <p:nvSpPr>
          <p:cNvPr id="2053" name="Rectangle 5"/>
          <p:cNvSpPr>
            <a:spLocks noGrp="1" noChangeArrowheads="1"/>
          </p:cNvSpPr>
          <p:nvPr>
            <p:ph type="body" sz="half" idx="1"/>
          </p:nvPr>
        </p:nvSpPr>
        <p:spPr>
          <a:xfrm>
            <a:off x="4572000" y="2428868"/>
            <a:ext cx="4071966" cy="3697295"/>
          </a:xfrm>
        </p:spPr>
        <p:txBody>
          <a:bodyPr/>
          <a:lstStyle/>
          <a:p>
            <a:pPr marL="0" indent="0">
              <a:buFontTx/>
              <a:buNone/>
              <a:tabLst>
                <a:tab pos="350838" algn="l"/>
              </a:tabLst>
            </a:pPr>
            <a:endParaRPr lang="en-US" sz="2000" dirty="0">
              <a:solidFill>
                <a:srgbClr val="0066FF"/>
              </a:solidFill>
              <a:latin typeface="Verdana" pitchFamily="34" charset="0"/>
            </a:endParaRPr>
          </a:p>
          <a:p>
            <a:pPr marL="0" indent="0">
              <a:buFontTx/>
              <a:buNone/>
              <a:tabLst>
                <a:tab pos="350838" algn="l"/>
              </a:tabLst>
            </a:pPr>
            <a:endParaRPr lang="en-US" sz="2000" dirty="0">
              <a:solidFill>
                <a:srgbClr val="0066FF"/>
              </a:solidFill>
              <a:latin typeface="Verdana" pitchFamily="34" charset="0"/>
            </a:endParaRPr>
          </a:p>
          <a:p>
            <a:pPr marL="0" indent="0">
              <a:buFontTx/>
              <a:buNone/>
              <a:tabLst>
                <a:tab pos="350838" algn="l"/>
              </a:tabLst>
            </a:pPr>
            <a:endParaRPr lang="en-US" sz="2000" dirty="0">
              <a:solidFill>
                <a:srgbClr val="0066FF"/>
              </a:solidFill>
              <a:latin typeface="Verdana" pitchFamily="34" charset="0"/>
            </a:endParaRPr>
          </a:p>
          <a:p>
            <a:pPr marL="0" indent="0">
              <a:buFontTx/>
              <a:buNone/>
              <a:tabLst>
                <a:tab pos="350838" algn="l"/>
              </a:tabLst>
            </a:pPr>
            <a:r>
              <a:rPr lang="en-US" sz="2000" dirty="0">
                <a:latin typeface="Verdana" pitchFamily="34" charset="0"/>
              </a:rPr>
              <a:t>Stage-designing should be addressed to [the] eye of the mind. There is an outer eye that observes, and there is an inner eye that sees.</a:t>
            </a:r>
          </a:p>
          <a:p>
            <a:pPr marL="0" indent="0">
              <a:buFontTx/>
              <a:buNone/>
              <a:tabLst>
                <a:tab pos="350838" algn="l"/>
              </a:tabLst>
            </a:pPr>
            <a:endParaRPr lang="en-US" sz="2000" dirty="0">
              <a:solidFill>
                <a:srgbClr val="0066FF"/>
              </a:solidFill>
              <a:latin typeface="Verdana" pitchFamily="34" charset="0"/>
            </a:endParaRPr>
          </a:p>
          <a:p>
            <a:pPr marL="0" indent="0">
              <a:buFontTx/>
              <a:buNone/>
              <a:tabLst>
                <a:tab pos="350838" algn="l"/>
              </a:tabLst>
            </a:pPr>
            <a:r>
              <a:rPr lang="en-US" sz="2000" dirty="0">
                <a:solidFill>
                  <a:schemeClr val="tx1"/>
                </a:solidFill>
                <a:latin typeface="Verdana" pitchFamily="34" charset="0"/>
              </a:rPr>
              <a:t>	—Robert Edmond Jones</a:t>
            </a:r>
          </a:p>
          <a:p>
            <a:pPr marL="0" indent="0">
              <a:buFontTx/>
              <a:buNone/>
              <a:tabLst>
                <a:tab pos="350838" algn="l"/>
              </a:tabLst>
            </a:pPr>
            <a:endParaRPr lang="en-US" sz="2000" dirty="0">
              <a:solidFill>
                <a:schemeClr val="tx1"/>
              </a:solidFill>
              <a:latin typeface="Verdana" pitchFamily="34" charset="0"/>
            </a:endParaRPr>
          </a:p>
        </p:txBody>
      </p:sp>
      <p:pic>
        <p:nvPicPr>
          <p:cNvPr id="2057" name="Picture 9" descr="bookcover"/>
          <p:cNvPicPr>
            <a:picLocks noGrp="1" noChangeAspect="1" noChangeArrowheads="1"/>
          </p:cNvPicPr>
          <p:nvPr>
            <p:ph sz="half" idx="2"/>
          </p:nvPr>
        </p:nvPicPr>
        <p:blipFill>
          <a:blip r:embed="rId2"/>
          <a:srcRect/>
          <a:stretch>
            <a:fillRect/>
          </a:stretch>
        </p:blipFill>
        <p:spPr>
          <a:xfrm>
            <a:off x="714348" y="2000240"/>
            <a:ext cx="3622675" cy="4525963"/>
          </a:xfrm>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3">
                                            <p:txEl>
                                              <p:pRg st="3" end="3"/>
                                            </p:txEl>
                                          </p:spTgt>
                                        </p:tgtEl>
                                        <p:attrNameLst>
                                          <p:attrName>style.visibility</p:attrName>
                                        </p:attrNameLst>
                                      </p:cBhvr>
                                      <p:to>
                                        <p:strVal val="visible"/>
                                      </p:to>
                                    </p:set>
                                    <p:animEffect transition="in" filter="fade">
                                      <p:cBhvr>
                                        <p:cTn id="7" dur="1000"/>
                                        <p:tgtEl>
                                          <p:spTgt spid="205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xEl>
                                              <p:pRg st="5" end="5"/>
                                            </p:txEl>
                                          </p:spTgt>
                                        </p:tgtEl>
                                        <p:attrNameLst>
                                          <p:attrName>style.visibility</p:attrName>
                                        </p:attrNameLst>
                                      </p:cBhvr>
                                      <p:to>
                                        <p:strVal val="visible"/>
                                      </p:to>
                                    </p:set>
                                    <p:animEffect transition="in" filter="fade">
                                      <p:cBhvr>
                                        <p:cTn id="10" dur="1000"/>
                                        <p:tgtEl>
                                          <p:spTgt spid="2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Set Drawings/Renderings</a:t>
            </a:r>
            <a:endParaRPr lang="en-CA" dirty="0">
              <a:solidFill>
                <a:schemeClr val="tx1"/>
              </a:solidFill>
            </a:endParaRPr>
          </a:p>
        </p:txBody>
      </p:sp>
      <p:pic>
        <p:nvPicPr>
          <p:cNvPr id="1026" name="Picture 2" descr="https://www.sacredfools.org/mainstage/07/drood/droodinla/Graphics/Set_Rendering_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33671"/>
            <a:ext cx="8192393" cy="4822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Set Drawings/Renderings</a:t>
            </a:r>
            <a:endParaRPr lang="en-CA" dirty="0">
              <a:solidFill>
                <a:schemeClr val="tx1"/>
              </a:solidFill>
            </a:endParaRPr>
          </a:p>
        </p:txBody>
      </p:sp>
      <p:pic>
        <p:nvPicPr>
          <p:cNvPr id="2050" name="Picture 2" descr="http://1.bp.blogspot.com/-6ptmnWQdln0/UkJ78u1jBXI/AAAAAAAAAjc/3VLrqB7pOuI/s1600/NOTLD+set+rendering_072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46671"/>
            <a:ext cx="8149796" cy="5263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Set Drawings/Renderings</a:t>
            </a:r>
            <a:endParaRPr lang="en-CA" dirty="0">
              <a:solidFill>
                <a:schemeClr val="tx1"/>
              </a:solidFill>
            </a:endParaRPr>
          </a:p>
        </p:txBody>
      </p:sp>
      <p:pic>
        <p:nvPicPr>
          <p:cNvPr id="60418" name="Picture 2" descr="http://simpaticotheatre.org/landing/wp-content/uploads/2010/08/CryptogramSetRendering-copy-e1283144444691.jpg">
            <a:hlinkClick r:id="rId2"/>
          </p:cNvPr>
          <p:cNvPicPr>
            <a:picLocks noChangeAspect="1" noChangeArrowheads="1"/>
          </p:cNvPicPr>
          <p:nvPr/>
        </p:nvPicPr>
        <p:blipFill>
          <a:blip r:embed="rId3"/>
          <a:srcRect/>
          <a:stretch>
            <a:fillRect/>
          </a:stretch>
        </p:blipFill>
        <p:spPr bwMode="auto">
          <a:xfrm>
            <a:off x="356634" y="1500174"/>
            <a:ext cx="8430208" cy="48577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Set Design Models</a:t>
            </a:r>
            <a:endParaRPr lang="en-CA" dirty="0">
              <a:solidFill>
                <a:schemeClr val="tx1"/>
              </a:solidFill>
            </a:endParaRPr>
          </a:p>
        </p:txBody>
      </p:sp>
      <p:pic>
        <p:nvPicPr>
          <p:cNvPr id="61442" name="Picture 2" descr="http://boucher.webs.com/ARSENICm1.jpg">
            <a:hlinkClick r:id="rId2"/>
          </p:cNvPr>
          <p:cNvPicPr>
            <a:picLocks noChangeAspect="1" noChangeArrowheads="1"/>
          </p:cNvPicPr>
          <p:nvPr/>
        </p:nvPicPr>
        <p:blipFill>
          <a:blip r:embed="rId3"/>
          <a:srcRect/>
          <a:stretch>
            <a:fillRect/>
          </a:stretch>
        </p:blipFill>
        <p:spPr bwMode="auto">
          <a:xfrm>
            <a:off x="428596" y="1428736"/>
            <a:ext cx="8312139" cy="48577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Set Design Models</a:t>
            </a:r>
            <a:endParaRPr lang="en-CA" dirty="0">
              <a:solidFill>
                <a:schemeClr val="tx1"/>
              </a:solidFill>
            </a:endParaRPr>
          </a:p>
        </p:txBody>
      </p:sp>
      <p:pic>
        <p:nvPicPr>
          <p:cNvPr id="63490" name="Picture 2" descr="http://www.ualberta.ca/CNS/RESEARCH/3DPrinter/ImageGallery/DramaCWinslow/set.mod1.545x370.jpg">
            <a:hlinkClick r:id="rId2"/>
          </p:cNvPr>
          <p:cNvPicPr>
            <a:picLocks noChangeAspect="1" noChangeArrowheads="1"/>
          </p:cNvPicPr>
          <p:nvPr/>
        </p:nvPicPr>
        <p:blipFill>
          <a:blip r:embed="rId3"/>
          <a:srcRect/>
          <a:stretch>
            <a:fillRect/>
          </a:stretch>
        </p:blipFill>
        <p:spPr bwMode="auto">
          <a:xfrm>
            <a:off x="571472" y="1428736"/>
            <a:ext cx="7786742" cy="48976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Set Design Models</a:t>
            </a:r>
            <a:endParaRPr lang="en-CA" dirty="0">
              <a:solidFill>
                <a:schemeClr val="tx1"/>
              </a:solidFill>
            </a:endParaRPr>
          </a:p>
        </p:txBody>
      </p:sp>
      <p:pic>
        <p:nvPicPr>
          <p:cNvPr id="62468" name="Picture 4" descr="http://johnsonvisualarts.files.wordpress.com/2012/06/img_6167.jpg">
            <a:hlinkClick r:id="rId2"/>
          </p:cNvPr>
          <p:cNvPicPr>
            <a:picLocks noChangeAspect="1" noChangeArrowheads="1"/>
          </p:cNvPicPr>
          <p:nvPr/>
        </p:nvPicPr>
        <p:blipFill>
          <a:blip r:embed="rId3"/>
          <a:srcRect/>
          <a:stretch>
            <a:fillRect/>
          </a:stretch>
        </p:blipFill>
        <p:spPr bwMode="auto">
          <a:xfrm>
            <a:off x="500034" y="1357298"/>
            <a:ext cx="8143932" cy="51435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CA" dirty="0" smtClean="0">
                <a:solidFill>
                  <a:schemeClr val="tx1"/>
                </a:solidFill>
              </a:rPr>
              <a:t>Theatre Lighting Designer</a:t>
            </a:r>
            <a:endParaRPr lang="en-CA" dirty="0">
              <a:solidFill>
                <a:schemeClr val="tx1"/>
              </a:solidFill>
            </a:endParaRPr>
          </a:p>
        </p:txBody>
      </p:sp>
      <p:sp>
        <p:nvSpPr>
          <p:cNvPr id="3" name="Text Placeholder 2"/>
          <p:cNvSpPr>
            <a:spLocks noGrp="1"/>
          </p:cNvSpPr>
          <p:nvPr>
            <p:ph type="body" sz="half" idx="1"/>
          </p:nvPr>
        </p:nvSpPr>
        <p:spPr>
          <a:xfrm>
            <a:off x="457200" y="1357298"/>
            <a:ext cx="4471990" cy="4768865"/>
          </a:xfrm>
        </p:spPr>
        <p:txBody>
          <a:bodyPr>
            <a:normAutofit fontScale="92500"/>
          </a:bodyPr>
          <a:lstStyle/>
          <a:p>
            <a:pPr>
              <a:buNone/>
            </a:pPr>
            <a:r>
              <a:rPr lang="en-CA" dirty="0" smtClean="0"/>
              <a:t>(or </a:t>
            </a:r>
            <a:r>
              <a:rPr lang="en-CA" b="1" dirty="0" smtClean="0"/>
              <a:t>LD</a:t>
            </a:r>
            <a:r>
              <a:rPr lang="en-CA" dirty="0" smtClean="0"/>
              <a:t>) works with the </a:t>
            </a:r>
          </a:p>
          <a:p>
            <a:pPr>
              <a:buNone/>
            </a:pPr>
            <a:r>
              <a:rPr lang="en-CA" dirty="0" smtClean="0"/>
              <a:t>director, choreographer, set </a:t>
            </a:r>
          </a:p>
          <a:p>
            <a:pPr>
              <a:buNone/>
            </a:pPr>
            <a:r>
              <a:rPr lang="en-CA" dirty="0" smtClean="0"/>
              <a:t>designer, costume designer, </a:t>
            </a:r>
          </a:p>
          <a:p>
            <a:pPr>
              <a:buNone/>
            </a:pPr>
            <a:r>
              <a:rPr lang="en-CA" dirty="0" smtClean="0"/>
              <a:t>and sound designer to </a:t>
            </a:r>
          </a:p>
          <a:p>
            <a:pPr>
              <a:buNone/>
            </a:pPr>
            <a:r>
              <a:rPr lang="en-CA" dirty="0" smtClean="0"/>
              <a:t>create the lighting, </a:t>
            </a:r>
          </a:p>
          <a:p>
            <a:pPr>
              <a:buNone/>
            </a:pPr>
            <a:r>
              <a:rPr lang="en-CA" dirty="0" smtClean="0"/>
              <a:t>atmosphere, and time of </a:t>
            </a:r>
          </a:p>
          <a:p>
            <a:pPr>
              <a:buNone/>
            </a:pPr>
            <a:r>
              <a:rPr lang="en-CA" dirty="0" smtClean="0"/>
              <a:t>day for the production in </a:t>
            </a:r>
          </a:p>
          <a:p>
            <a:pPr>
              <a:buNone/>
            </a:pPr>
            <a:r>
              <a:rPr lang="en-CA" dirty="0" smtClean="0"/>
              <a:t>response to the text, while </a:t>
            </a:r>
          </a:p>
          <a:p>
            <a:pPr>
              <a:buNone/>
            </a:pPr>
            <a:r>
              <a:rPr lang="en-CA" dirty="0" smtClean="0"/>
              <a:t>keeping in mind issues of </a:t>
            </a:r>
          </a:p>
          <a:p>
            <a:pPr>
              <a:buNone/>
            </a:pPr>
            <a:r>
              <a:rPr lang="en-CA" dirty="0" smtClean="0"/>
              <a:t>visibility, safety, and cost.</a:t>
            </a:r>
            <a:endParaRPr lang="en-CA" dirty="0"/>
          </a:p>
        </p:txBody>
      </p:sp>
      <p:pic>
        <p:nvPicPr>
          <p:cNvPr id="6" name="Picture 7" descr="Let%20the%20Sunshine"/>
          <p:cNvPicPr>
            <a:picLocks noGrp="1" noChangeAspect="1" noChangeArrowheads="1"/>
          </p:cNvPicPr>
          <p:nvPr>
            <p:ph sz="quarter" idx="2"/>
          </p:nvPr>
        </p:nvPicPr>
        <p:blipFill>
          <a:blip r:embed="rId2"/>
          <a:srcRect/>
          <a:stretch>
            <a:fillRect/>
          </a:stretch>
        </p:blipFill>
        <p:spPr>
          <a:xfrm>
            <a:off x="4842522" y="1371600"/>
            <a:ext cx="4020737" cy="4772044"/>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274638"/>
            <a:ext cx="8229600" cy="868362"/>
          </a:xfrm>
        </p:spPr>
        <p:txBody>
          <a:bodyPr/>
          <a:lstStyle/>
          <a:p>
            <a:pPr eaLnBrk="1" hangingPunct="1">
              <a:defRPr/>
            </a:pPr>
            <a:r>
              <a:rPr lang="en-US" dirty="0" smtClean="0">
                <a:solidFill>
                  <a:schemeClr val="tx1"/>
                </a:solidFill>
              </a:rPr>
              <a:t>VISIBILITY</a:t>
            </a:r>
          </a:p>
        </p:txBody>
      </p:sp>
      <p:sp>
        <p:nvSpPr>
          <p:cNvPr id="32771" name="Rectangle 3"/>
          <p:cNvSpPr>
            <a:spLocks noGrp="1" noChangeArrowheads="1"/>
          </p:cNvSpPr>
          <p:nvPr>
            <p:ph idx="1"/>
          </p:nvPr>
        </p:nvSpPr>
        <p:spPr>
          <a:xfrm>
            <a:off x="457200" y="1066800"/>
            <a:ext cx="8229600" cy="5287963"/>
          </a:xfrm>
        </p:spPr>
        <p:txBody>
          <a:bodyPr/>
          <a:lstStyle/>
          <a:p>
            <a:pPr marL="609600" indent="-609600" eaLnBrk="1" hangingPunct="1">
              <a:lnSpc>
                <a:spcPct val="80000"/>
              </a:lnSpc>
            </a:pPr>
            <a:r>
              <a:rPr lang="en-AU" sz="2800" dirty="0" smtClean="0"/>
              <a:t>Making the performer visible is the most important aspect of lighting</a:t>
            </a:r>
          </a:p>
          <a:p>
            <a:pPr marL="609600" indent="-609600" eaLnBrk="1" hangingPunct="1">
              <a:lnSpc>
                <a:spcPct val="80000"/>
              </a:lnSpc>
            </a:pPr>
            <a:r>
              <a:rPr lang="en-AU" sz="2800" dirty="0" smtClean="0"/>
              <a:t>The lights’ position, intensity and colour all require very careful consideration. </a:t>
            </a:r>
            <a:r>
              <a:rPr lang="en-AU" sz="2800" b="1" dirty="0" smtClean="0"/>
              <a:t/>
            </a:r>
            <a:br>
              <a:rPr lang="en-AU" sz="2800" b="1" dirty="0" smtClean="0"/>
            </a:br>
            <a:endParaRPr lang="en-US" sz="2800" dirty="0" smtClean="0"/>
          </a:p>
        </p:txBody>
      </p:sp>
      <p:sp>
        <p:nvSpPr>
          <p:cNvPr id="9220" name="Text Box 4"/>
          <p:cNvSpPr txBox="1">
            <a:spLocks noChangeArrowheads="1"/>
          </p:cNvSpPr>
          <p:nvPr/>
        </p:nvSpPr>
        <p:spPr bwMode="auto">
          <a:xfrm>
            <a:off x="2667000" y="5943600"/>
            <a:ext cx="3048000" cy="366713"/>
          </a:xfrm>
          <a:prstGeom prst="rect">
            <a:avLst/>
          </a:prstGeom>
          <a:noFill/>
          <a:ln w="9525">
            <a:noFill/>
            <a:miter lim="800000"/>
            <a:headEnd/>
            <a:tailEnd/>
          </a:ln>
        </p:spPr>
        <p:txBody>
          <a:bodyPr>
            <a:spAutoFit/>
          </a:bodyPr>
          <a:lstStyle/>
          <a:p>
            <a:pPr>
              <a:spcBef>
                <a:spcPct val="50000"/>
              </a:spcBef>
            </a:pPr>
            <a:endParaRPr lang="en-US"/>
          </a:p>
        </p:txBody>
      </p:sp>
      <p:pic>
        <p:nvPicPr>
          <p:cNvPr id="6" name="Picture 7" descr="lightingdf"/>
          <p:cNvPicPr>
            <a:picLocks noChangeAspect="1" noChangeArrowheads="1"/>
          </p:cNvPicPr>
          <p:nvPr/>
        </p:nvPicPr>
        <p:blipFill>
          <a:blip r:embed="rId3"/>
          <a:srcRect/>
          <a:stretch>
            <a:fillRect/>
          </a:stretch>
        </p:blipFill>
        <p:spPr bwMode="auto">
          <a:xfrm>
            <a:off x="2123728" y="2514600"/>
            <a:ext cx="5406752"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CA" dirty="0" smtClean="0">
                <a:solidFill>
                  <a:schemeClr val="tx1"/>
                </a:solidFill>
              </a:rPr>
              <a:t>SETTING</a:t>
            </a:r>
            <a:endParaRPr lang="en-CA" dirty="0">
              <a:solidFill>
                <a:schemeClr val="tx1"/>
              </a:solidFill>
            </a:endParaRPr>
          </a:p>
        </p:txBody>
      </p:sp>
      <p:sp>
        <p:nvSpPr>
          <p:cNvPr id="3" name="Content Placeholder 2"/>
          <p:cNvSpPr>
            <a:spLocks noGrp="1"/>
          </p:cNvSpPr>
          <p:nvPr>
            <p:ph idx="1"/>
          </p:nvPr>
        </p:nvSpPr>
        <p:spPr>
          <a:xfrm>
            <a:off x="457200" y="1143000"/>
            <a:ext cx="8229600" cy="5334000"/>
          </a:xfrm>
        </p:spPr>
        <p:txBody>
          <a:bodyPr/>
          <a:lstStyle/>
          <a:p>
            <a:pPr eaLnBrk="1" hangingPunct="1">
              <a:lnSpc>
                <a:spcPct val="80000"/>
              </a:lnSpc>
            </a:pPr>
            <a:r>
              <a:rPr lang="en-AU" dirty="0" smtClean="0"/>
              <a:t>Time of day and other lighting conditions such as a lightning storm, a warmly lit fireplace etc. are recreated on stage, making for a believable and more importantly, an </a:t>
            </a:r>
            <a:r>
              <a:rPr lang="en-AU" i="1" dirty="0" smtClean="0"/>
              <a:t>understandable</a:t>
            </a:r>
            <a:r>
              <a:rPr lang="en-AU" dirty="0" smtClean="0"/>
              <a:t> situation.</a:t>
            </a:r>
          </a:p>
          <a:p>
            <a:endParaRPr lang="en-CA" dirty="0"/>
          </a:p>
        </p:txBody>
      </p:sp>
      <p:pic>
        <p:nvPicPr>
          <p:cNvPr id="3074" name="Picture 2" descr="http://pittsburghcrosscurrents.files.wordpress.com/2013/09/lion-king-giraffes-and-chee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996952"/>
            <a:ext cx="5319986" cy="3575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CA" dirty="0" smtClean="0">
                <a:solidFill>
                  <a:schemeClr val="tx1"/>
                </a:solidFill>
              </a:rPr>
              <a:t>MOOD &amp; ATMOSPHERE</a:t>
            </a:r>
            <a:endParaRPr lang="en-CA" dirty="0">
              <a:solidFill>
                <a:schemeClr val="tx1"/>
              </a:solidFill>
            </a:endParaRPr>
          </a:p>
        </p:txBody>
      </p:sp>
      <p:sp>
        <p:nvSpPr>
          <p:cNvPr id="3" name="Content Placeholder 2"/>
          <p:cNvSpPr>
            <a:spLocks noGrp="1"/>
          </p:cNvSpPr>
          <p:nvPr>
            <p:ph idx="1"/>
          </p:nvPr>
        </p:nvSpPr>
        <p:spPr>
          <a:xfrm>
            <a:off x="457200" y="1143000"/>
            <a:ext cx="8229600" cy="5334000"/>
          </a:xfrm>
        </p:spPr>
        <p:txBody>
          <a:bodyPr/>
          <a:lstStyle/>
          <a:p>
            <a:pPr eaLnBrk="1" hangingPunct="1">
              <a:spcBef>
                <a:spcPts val="0"/>
              </a:spcBef>
            </a:pPr>
            <a:r>
              <a:rPr lang="en-AU" sz="2400" dirty="0" smtClean="0">
                <a:effectLst>
                  <a:outerShdw blurRad="38100" dist="38100" dir="2700000" algn="tl">
                    <a:srgbClr val="000000">
                      <a:alpha val="43137"/>
                    </a:srgbClr>
                  </a:outerShdw>
                </a:effectLst>
              </a:rPr>
              <a:t>Audiences normally connect certain lighting states with certain moods. Happy party atmosphere = bright, colourful light; soft glow from a Fireplace = romance; and so on.</a:t>
            </a:r>
          </a:p>
          <a:p>
            <a:pPr>
              <a:buNone/>
            </a:pPr>
            <a:endParaRPr lang="en-CA" dirty="0"/>
          </a:p>
        </p:txBody>
      </p:sp>
      <p:pic>
        <p:nvPicPr>
          <p:cNvPr id="4" name="Picture 4" descr="Theatre_Lighting_Large"/>
          <p:cNvPicPr>
            <a:picLocks noChangeAspect="1" noChangeArrowheads="1"/>
          </p:cNvPicPr>
          <p:nvPr/>
        </p:nvPicPr>
        <p:blipFill>
          <a:blip r:embed="rId2"/>
          <a:srcRect/>
          <a:stretch>
            <a:fillRect/>
          </a:stretch>
        </p:blipFill>
        <p:spPr bwMode="auto">
          <a:xfrm>
            <a:off x="1447800" y="2667000"/>
            <a:ext cx="6096000" cy="406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214282" y="274638"/>
            <a:ext cx="8715436" cy="1439850"/>
          </a:xfrm>
        </p:spPr>
        <p:txBody>
          <a:bodyPr>
            <a:normAutofit fontScale="90000"/>
          </a:bodyPr>
          <a:lstStyle/>
          <a:p>
            <a:r>
              <a:rPr lang="en-US" sz="4400" dirty="0" smtClean="0">
                <a:solidFill>
                  <a:schemeClr val="tx1"/>
                </a:solidFill>
              </a:rPr>
              <a:t>Design &amp; Technical Production</a:t>
            </a:r>
            <a:r>
              <a:rPr lang="en-US" sz="2800" dirty="0"/>
              <a:t/>
            </a:r>
            <a:br>
              <a:rPr lang="en-US" sz="2800" dirty="0"/>
            </a:br>
            <a:endParaRPr lang="en-US" sz="2400" dirty="0"/>
          </a:p>
        </p:txBody>
      </p:sp>
      <p:sp>
        <p:nvSpPr>
          <p:cNvPr id="2053" name="Rectangle 5"/>
          <p:cNvSpPr>
            <a:spLocks noGrp="1" noChangeArrowheads="1"/>
          </p:cNvSpPr>
          <p:nvPr>
            <p:ph type="body" sz="half" idx="1"/>
          </p:nvPr>
        </p:nvSpPr>
        <p:spPr>
          <a:xfrm>
            <a:off x="4572000" y="2428868"/>
            <a:ext cx="4071966" cy="3697295"/>
          </a:xfrm>
        </p:spPr>
        <p:txBody>
          <a:bodyPr>
            <a:normAutofit/>
          </a:bodyPr>
          <a:lstStyle/>
          <a:p>
            <a:pPr marL="0" indent="0">
              <a:buFontTx/>
              <a:buNone/>
              <a:tabLst>
                <a:tab pos="350838" algn="l"/>
              </a:tabLst>
            </a:pPr>
            <a:endParaRPr lang="en-US" sz="2000" dirty="0">
              <a:solidFill>
                <a:srgbClr val="0066FF"/>
              </a:solidFill>
              <a:latin typeface="Verdana" pitchFamily="34" charset="0"/>
            </a:endParaRPr>
          </a:p>
          <a:p>
            <a:pPr marL="0" indent="0">
              <a:buFontTx/>
              <a:buNone/>
              <a:tabLst>
                <a:tab pos="350838" algn="l"/>
              </a:tabLst>
            </a:pPr>
            <a:endParaRPr lang="en-US" sz="2000" dirty="0">
              <a:solidFill>
                <a:srgbClr val="0066FF"/>
              </a:solidFill>
              <a:latin typeface="Verdana" pitchFamily="34" charset="0"/>
            </a:endParaRPr>
          </a:p>
          <a:p>
            <a:pPr marL="0" indent="0">
              <a:buFontTx/>
              <a:buNone/>
              <a:tabLst>
                <a:tab pos="350838" algn="l"/>
              </a:tabLst>
            </a:pPr>
            <a:endParaRPr lang="en-US" sz="2000" dirty="0">
              <a:solidFill>
                <a:schemeClr val="tx1"/>
              </a:solidFill>
              <a:latin typeface="Verdana" pitchFamily="34" charset="0"/>
            </a:endParaRPr>
          </a:p>
        </p:txBody>
      </p:sp>
      <p:sp>
        <p:nvSpPr>
          <p:cNvPr id="6" name="Content Placeholder 5"/>
          <p:cNvSpPr>
            <a:spLocks noGrp="1"/>
          </p:cNvSpPr>
          <p:nvPr>
            <p:ph sz="half" idx="2"/>
          </p:nvPr>
        </p:nvSpPr>
        <p:spPr>
          <a:xfrm>
            <a:off x="214282" y="1428736"/>
            <a:ext cx="8572560" cy="5000660"/>
          </a:xfrm>
        </p:spPr>
        <p:txBody>
          <a:bodyPr>
            <a:normAutofit fontScale="85000" lnSpcReduction="10000"/>
          </a:bodyPr>
          <a:lstStyle/>
          <a:p>
            <a:pPr>
              <a:buNone/>
            </a:pPr>
            <a:r>
              <a:rPr lang="en-CA" dirty="0" smtClean="0"/>
              <a:t>The highly skilled creative people working in design and </a:t>
            </a:r>
          </a:p>
          <a:p>
            <a:pPr>
              <a:buNone/>
            </a:pPr>
            <a:r>
              <a:rPr lang="en-CA" dirty="0" smtClean="0"/>
              <a:t>production plan, construct and organize all the physical </a:t>
            </a:r>
          </a:p>
          <a:p>
            <a:pPr>
              <a:buNone/>
            </a:pPr>
            <a:r>
              <a:rPr lang="en-CA" dirty="0" smtClean="0"/>
              <a:t>details of a stage (film or TV) environment.  These include:</a:t>
            </a:r>
            <a:br>
              <a:rPr lang="en-CA" dirty="0" smtClean="0"/>
            </a:br>
            <a:endParaRPr lang="en-CA" dirty="0" smtClean="0"/>
          </a:p>
          <a:p>
            <a:r>
              <a:rPr lang="en-CA" b="1" dirty="0" smtClean="0"/>
              <a:t>Production Designer</a:t>
            </a:r>
          </a:p>
          <a:p>
            <a:r>
              <a:rPr lang="en-CA" b="1" dirty="0" smtClean="0"/>
              <a:t>Technical Director</a:t>
            </a:r>
          </a:p>
          <a:p>
            <a:r>
              <a:rPr lang="en-CA" b="1" dirty="0" smtClean="0"/>
              <a:t>Scene (Set) Designer</a:t>
            </a:r>
          </a:p>
          <a:p>
            <a:r>
              <a:rPr lang="en-CA" b="1" dirty="0" smtClean="0"/>
              <a:t>Properties Designer</a:t>
            </a:r>
          </a:p>
          <a:p>
            <a:r>
              <a:rPr lang="en-CA" b="1" dirty="0" smtClean="0"/>
              <a:t>Lighting Designer</a:t>
            </a:r>
          </a:p>
          <a:p>
            <a:r>
              <a:rPr lang="en-CA" b="1" dirty="0" smtClean="0"/>
              <a:t>Sound Designer</a:t>
            </a:r>
          </a:p>
          <a:p>
            <a:r>
              <a:rPr lang="en-CA" b="1" dirty="0" smtClean="0"/>
              <a:t>Costume Designer</a:t>
            </a:r>
          </a:p>
          <a:p>
            <a:r>
              <a:rPr lang="en-CA" b="1" dirty="0" smtClean="0"/>
              <a:t>Stage Manager</a:t>
            </a:r>
          </a:p>
          <a:p>
            <a:pPr>
              <a:buNone/>
            </a:pPr>
            <a:endParaRPr lang="en-CA" b="1" dirty="0" smtClean="0"/>
          </a:p>
          <a:p>
            <a:endParaRPr lang="en-CA" dirty="0"/>
          </a:p>
        </p:txBody>
      </p:sp>
      <p:pic>
        <p:nvPicPr>
          <p:cNvPr id="37890" name="Picture 2" descr="http://www.kathrynpaterson.com/set.jpg">
            <a:hlinkClick r:id="rId2"/>
          </p:cNvPr>
          <p:cNvPicPr>
            <a:picLocks noChangeAspect="1" noChangeArrowheads="1"/>
          </p:cNvPicPr>
          <p:nvPr/>
        </p:nvPicPr>
        <p:blipFill>
          <a:blip r:embed="rId3"/>
          <a:srcRect/>
          <a:stretch>
            <a:fillRect/>
          </a:stretch>
        </p:blipFill>
        <p:spPr bwMode="auto">
          <a:xfrm>
            <a:off x="4000496" y="2895620"/>
            <a:ext cx="4714875" cy="3533776"/>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COMPOSITION</a:t>
            </a:r>
            <a:endParaRPr lang="en-CA" dirty="0">
              <a:solidFill>
                <a:schemeClr val="tx1"/>
              </a:solidFill>
            </a:endParaRPr>
          </a:p>
        </p:txBody>
      </p:sp>
      <p:sp>
        <p:nvSpPr>
          <p:cNvPr id="3" name="Content Placeholder 2"/>
          <p:cNvSpPr>
            <a:spLocks noGrp="1"/>
          </p:cNvSpPr>
          <p:nvPr>
            <p:ph idx="1"/>
          </p:nvPr>
        </p:nvSpPr>
        <p:spPr>
          <a:xfrm>
            <a:off x="457200" y="1219200"/>
            <a:ext cx="8229600" cy="4906963"/>
          </a:xfrm>
        </p:spPr>
        <p:txBody>
          <a:bodyPr/>
          <a:lstStyle/>
          <a:p>
            <a:r>
              <a:rPr lang="en-CA" dirty="0" smtClean="0"/>
              <a:t>The act of painting a picture, in this case, with light.</a:t>
            </a:r>
            <a:endParaRPr lang="en-CA" dirty="0"/>
          </a:p>
        </p:txBody>
      </p:sp>
      <p:pic>
        <p:nvPicPr>
          <p:cNvPr id="110594" name="Picture 2" descr="http://www.mts.net/~william5/sld/104a.jpg"/>
          <p:cNvPicPr>
            <a:picLocks noChangeAspect="1" noChangeArrowheads="1"/>
          </p:cNvPicPr>
          <p:nvPr/>
        </p:nvPicPr>
        <p:blipFill>
          <a:blip r:embed="rId2"/>
          <a:srcRect/>
          <a:stretch>
            <a:fillRect/>
          </a:stretch>
        </p:blipFill>
        <p:spPr bwMode="auto">
          <a:xfrm>
            <a:off x="1447800" y="2362200"/>
            <a:ext cx="6400800" cy="4267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CA" dirty="0" smtClean="0">
                <a:solidFill>
                  <a:schemeClr val="tx1"/>
                </a:solidFill>
              </a:rPr>
              <a:t>SELECTIVE FOCUS</a:t>
            </a:r>
            <a:endParaRPr lang="en-CA" dirty="0">
              <a:solidFill>
                <a:schemeClr val="tx1"/>
              </a:solidFill>
            </a:endParaRPr>
          </a:p>
        </p:txBody>
      </p:sp>
      <p:sp>
        <p:nvSpPr>
          <p:cNvPr id="3" name="Content Placeholder 2"/>
          <p:cNvSpPr>
            <a:spLocks noGrp="1"/>
          </p:cNvSpPr>
          <p:nvPr>
            <p:ph idx="1"/>
          </p:nvPr>
        </p:nvSpPr>
        <p:spPr>
          <a:xfrm>
            <a:off x="457200" y="1071546"/>
            <a:ext cx="8229600" cy="5237814"/>
          </a:xfrm>
        </p:spPr>
        <p:txBody>
          <a:bodyPr/>
          <a:lstStyle/>
          <a:p>
            <a:pPr marL="609600" indent="-609600">
              <a:lnSpc>
                <a:spcPct val="80000"/>
              </a:lnSpc>
            </a:pPr>
            <a:r>
              <a:rPr lang="en-AU" sz="2600" dirty="0" smtClean="0"/>
              <a:t>Just as it is possible/necessary to make a performer visible, it is possible to make others appear less visible, and emphasize just one person. This ability to use selective visibility is </a:t>
            </a:r>
            <a:r>
              <a:rPr lang="en-AU" sz="2600" i="1" dirty="0" smtClean="0"/>
              <a:t>very</a:t>
            </a:r>
            <a:r>
              <a:rPr lang="en-AU" sz="2600" dirty="0" smtClean="0"/>
              <a:t> useful for getting the audience’s attention and focus where </a:t>
            </a:r>
            <a:r>
              <a:rPr lang="en-AU" sz="2600" i="1" dirty="0" smtClean="0"/>
              <a:t>you want it.</a:t>
            </a:r>
            <a:r>
              <a:rPr lang="en-AU" sz="2600" dirty="0" smtClean="0"/>
              <a:t> </a:t>
            </a:r>
          </a:p>
          <a:p>
            <a:endParaRPr lang="en-CA" dirty="0"/>
          </a:p>
        </p:txBody>
      </p:sp>
      <p:pic>
        <p:nvPicPr>
          <p:cNvPr id="2050" name="Picture 2" descr="http://www.mts.net/~william5/sld/103a.jpg"/>
          <p:cNvPicPr>
            <a:picLocks noChangeAspect="1" noChangeArrowheads="1"/>
          </p:cNvPicPr>
          <p:nvPr/>
        </p:nvPicPr>
        <p:blipFill>
          <a:blip r:embed="rId2"/>
          <a:srcRect/>
          <a:stretch>
            <a:fillRect/>
          </a:stretch>
        </p:blipFill>
        <p:spPr bwMode="auto">
          <a:xfrm>
            <a:off x="1643042" y="3071810"/>
            <a:ext cx="5572164" cy="37147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BASIC QUALITIES OF LIGHT</a:t>
            </a:r>
            <a:endParaRPr lang="en-CA" dirty="0">
              <a:solidFill>
                <a:schemeClr val="tx1"/>
              </a:solidFill>
            </a:endParaRPr>
          </a:p>
        </p:txBody>
      </p:sp>
      <p:sp>
        <p:nvSpPr>
          <p:cNvPr id="3" name="Content Placeholder 2"/>
          <p:cNvSpPr>
            <a:spLocks noGrp="1"/>
          </p:cNvSpPr>
          <p:nvPr>
            <p:ph idx="1"/>
          </p:nvPr>
        </p:nvSpPr>
        <p:spPr/>
        <p:txBody>
          <a:bodyPr/>
          <a:lstStyle/>
          <a:p>
            <a:pPr>
              <a:buNone/>
            </a:pPr>
            <a:r>
              <a:rPr lang="en-CA" dirty="0" smtClean="0"/>
              <a:t>The basic qualities of light are:</a:t>
            </a:r>
          </a:p>
          <a:p>
            <a:r>
              <a:rPr lang="en-CA" dirty="0" smtClean="0"/>
              <a:t>INTENSITY </a:t>
            </a:r>
          </a:p>
          <a:p>
            <a:r>
              <a:rPr lang="en-CA" dirty="0" smtClean="0"/>
              <a:t>FORM</a:t>
            </a:r>
          </a:p>
          <a:p>
            <a:r>
              <a:rPr lang="en-CA" dirty="0" smtClean="0"/>
              <a:t>COLOUR</a:t>
            </a:r>
          </a:p>
          <a:p>
            <a:r>
              <a:rPr lang="en-CA" dirty="0" smtClean="0"/>
              <a:t>DIRECTION and </a:t>
            </a:r>
          </a:p>
          <a:p>
            <a:r>
              <a:rPr lang="en-CA" dirty="0" smtClean="0"/>
              <a:t>MOVEMENT. </a:t>
            </a:r>
          </a:p>
          <a:p>
            <a:pPr>
              <a:buNone/>
            </a:pPr>
            <a:r>
              <a:rPr lang="en-CA" dirty="0" smtClean="0"/>
              <a:t>These are the lighting designer's tools.</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V0">
            <a:hlinkClick r:id="rId2"/>
          </p:cNvPr>
          <p:cNvPicPr>
            <a:picLocks noChangeAspect="1" noChangeArrowheads="1"/>
          </p:cNvPicPr>
          <p:nvPr/>
        </p:nvPicPr>
        <p:blipFill>
          <a:blip r:embed="rId3"/>
          <a:srcRect/>
          <a:stretch>
            <a:fillRect/>
          </a:stretch>
        </p:blipFill>
        <p:spPr bwMode="auto">
          <a:xfrm>
            <a:off x="381000" y="304800"/>
            <a:ext cx="2333625" cy="1905000"/>
          </a:xfrm>
          <a:prstGeom prst="rect">
            <a:avLst/>
          </a:prstGeom>
          <a:noFill/>
        </p:spPr>
      </p:pic>
      <p:pic>
        <p:nvPicPr>
          <p:cNvPr id="52227" name="Picture 3" descr="IV1">
            <a:hlinkClick r:id="rId4"/>
          </p:cNvPr>
          <p:cNvPicPr>
            <a:picLocks noChangeAspect="1" noChangeArrowheads="1"/>
          </p:cNvPicPr>
          <p:nvPr/>
        </p:nvPicPr>
        <p:blipFill>
          <a:blip r:embed="rId5"/>
          <a:srcRect/>
          <a:stretch>
            <a:fillRect/>
          </a:stretch>
        </p:blipFill>
        <p:spPr bwMode="auto">
          <a:xfrm>
            <a:off x="2971800" y="304800"/>
            <a:ext cx="2333625" cy="1905000"/>
          </a:xfrm>
          <a:prstGeom prst="rect">
            <a:avLst/>
          </a:prstGeom>
          <a:noFill/>
        </p:spPr>
      </p:pic>
      <p:pic>
        <p:nvPicPr>
          <p:cNvPr id="52228" name="Picture 4" descr="IV2">
            <a:hlinkClick r:id="rId6"/>
          </p:cNvPr>
          <p:cNvPicPr>
            <a:picLocks noChangeAspect="1" noChangeArrowheads="1"/>
          </p:cNvPicPr>
          <p:nvPr/>
        </p:nvPicPr>
        <p:blipFill>
          <a:blip r:embed="rId7"/>
          <a:srcRect/>
          <a:stretch>
            <a:fillRect/>
          </a:stretch>
        </p:blipFill>
        <p:spPr bwMode="auto">
          <a:xfrm>
            <a:off x="5562600" y="304800"/>
            <a:ext cx="2333625" cy="1905000"/>
          </a:xfrm>
          <a:prstGeom prst="rect">
            <a:avLst/>
          </a:prstGeom>
          <a:noFill/>
        </p:spPr>
      </p:pic>
      <p:pic>
        <p:nvPicPr>
          <p:cNvPr id="52229" name="Picture 5" descr="IV4">
            <a:hlinkClick r:id="rId8"/>
          </p:cNvPr>
          <p:cNvPicPr>
            <a:picLocks noChangeAspect="1" noChangeArrowheads="1"/>
          </p:cNvPicPr>
          <p:nvPr/>
        </p:nvPicPr>
        <p:blipFill>
          <a:blip r:embed="rId9"/>
          <a:srcRect/>
          <a:stretch>
            <a:fillRect/>
          </a:stretch>
        </p:blipFill>
        <p:spPr bwMode="auto">
          <a:xfrm>
            <a:off x="381000" y="2438400"/>
            <a:ext cx="2333625" cy="1905000"/>
          </a:xfrm>
          <a:prstGeom prst="rect">
            <a:avLst/>
          </a:prstGeom>
          <a:noFill/>
        </p:spPr>
      </p:pic>
      <p:pic>
        <p:nvPicPr>
          <p:cNvPr id="52230" name="Picture 6" descr="IV6">
            <a:hlinkClick r:id="rId10"/>
          </p:cNvPr>
          <p:cNvPicPr>
            <a:picLocks noChangeAspect="1" noChangeArrowheads="1"/>
          </p:cNvPicPr>
          <p:nvPr/>
        </p:nvPicPr>
        <p:blipFill>
          <a:blip r:embed="rId11"/>
          <a:srcRect/>
          <a:stretch>
            <a:fillRect/>
          </a:stretch>
        </p:blipFill>
        <p:spPr bwMode="auto">
          <a:xfrm>
            <a:off x="2971800" y="2438400"/>
            <a:ext cx="2333625" cy="1905000"/>
          </a:xfrm>
          <a:prstGeom prst="rect">
            <a:avLst/>
          </a:prstGeom>
          <a:noFill/>
        </p:spPr>
      </p:pic>
      <p:pic>
        <p:nvPicPr>
          <p:cNvPr id="52231" name="Picture 7" descr="IV7">
            <a:hlinkClick r:id="rId12"/>
          </p:cNvPr>
          <p:cNvPicPr>
            <a:picLocks noChangeAspect="1" noChangeArrowheads="1"/>
          </p:cNvPicPr>
          <p:nvPr/>
        </p:nvPicPr>
        <p:blipFill>
          <a:blip r:embed="rId13"/>
          <a:srcRect/>
          <a:stretch>
            <a:fillRect/>
          </a:stretch>
        </p:blipFill>
        <p:spPr bwMode="auto">
          <a:xfrm>
            <a:off x="5562600" y="2514600"/>
            <a:ext cx="2333625" cy="1905000"/>
          </a:xfrm>
          <a:prstGeom prst="rect">
            <a:avLst/>
          </a:prstGeom>
          <a:noFill/>
        </p:spPr>
      </p:pic>
      <p:pic>
        <p:nvPicPr>
          <p:cNvPr id="52232" name="Picture 8" descr="IV9">
            <a:hlinkClick r:id="rId14"/>
          </p:cNvPr>
          <p:cNvPicPr>
            <a:picLocks noChangeAspect="1" noChangeArrowheads="1"/>
          </p:cNvPicPr>
          <p:nvPr/>
        </p:nvPicPr>
        <p:blipFill>
          <a:blip r:embed="rId15"/>
          <a:srcRect/>
          <a:stretch>
            <a:fillRect/>
          </a:stretch>
        </p:blipFill>
        <p:spPr bwMode="auto">
          <a:xfrm>
            <a:off x="381000" y="4572000"/>
            <a:ext cx="2333625" cy="1905000"/>
          </a:xfrm>
          <a:prstGeom prst="rect">
            <a:avLst/>
          </a:prstGeom>
          <a:noFill/>
        </p:spPr>
      </p:pic>
      <p:pic>
        <p:nvPicPr>
          <p:cNvPr id="52233" name="Picture 9" descr="IV11">
            <a:hlinkClick r:id="rId16"/>
          </p:cNvPr>
          <p:cNvPicPr>
            <a:picLocks noChangeAspect="1" noChangeArrowheads="1"/>
          </p:cNvPicPr>
          <p:nvPr/>
        </p:nvPicPr>
        <p:blipFill>
          <a:blip r:embed="rId17"/>
          <a:srcRect/>
          <a:stretch>
            <a:fillRect/>
          </a:stretch>
        </p:blipFill>
        <p:spPr bwMode="auto">
          <a:xfrm>
            <a:off x="2971800" y="4572000"/>
            <a:ext cx="2333625" cy="1905000"/>
          </a:xfrm>
          <a:prstGeom prst="rect">
            <a:avLst/>
          </a:prstGeom>
          <a:noFill/>
        </p:spPr>
      </p:pic>
      <p:sp>
        <p:nvSpPr>
          <p:cNvPr id="52234" name="Text Box 10"/>
          <p:cNvSpPr txBox="1">
            <a:spLocks noChangeArrowheads="1"/>
          </p:cNvSpPr>
          <p:nvPr/>
        </p:nvSpPr>
        <p:spPr bwMode="auto">
          <a:xfrm>
            <a:off x="5546725" y="4841875"/>
            <a:ext cx="3117850" cy="822325"/>
          </a:xfrm>
          <a:prstGeom prst="rect">
            <a:avLst/>
          </a:prstGeom>
          <a:noFill/>
          <a:ln w="9525">
            <a:noFill/>
            <a:miter lim="800000"/>
            <a:headEnd/>
            <a:tailEnd/>
          </a:ln>
          <a:effectLst/>
        </p:spPr>
        <p:txBody>
          <a:bodyPr wrap="none">
            <a:spAutoFit/>
          </a:bodyPr>
          <a:lstStyle/>
          <a:p>
            <a:r>
              <a:rPr lang="en-US"/>
              <a:t>Light Intensity from too</a:t>
            </a:r>
          </a:p>
          <a:p>
            <a:r>
              <a:rPr lang="en-US"/>
              <a:t>Dark to too bright.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solidFill>
                  <a:schemeClr val="tx1"/>
                </a:solidFill>
              </a:rPr>
              <a:t>Direction</a:t>
            </a:r>
          </a:p>
        </p:txBody>
      </p:sp>
      <p:pic>
        <p:nvPicPr>
          <p:cNvPr id="36869" name="Picture 5" descr="Direction01"/>
          <p:cNvPicPr>
            <a:picLocks noChangeAspect="1" noChangeArrowheads="1"/>
          </p:cNvPicPr>
          <p:nvPr/>
        </p:nvPicPr>
        <p:blipFill>
          <a:blip r:embed="rId2"/>
          <a:srcRect/>
          <a:stretch>
            <a:fillRect/>
          </a:stretch>
        </p:blipFill>
        <p:spPr bwMode="auto">
          <a:xfrm>
            <a:off x="609600" y="1752600"/>
            <a:ext cx="3476625" cy="4572000"/>
          </a:xfrm>
          <a:prstGeom prst="rect">
            <a:avLst/>
          </a:prstGeom>
          <a:noFill/>
        </p:spPr>
      </p:pic>
      <p:pic>
        <p:nvPicPr>
          <p:cNvPr id="36871" name="Picture 7" descr="Direction02"/>
          <p:cNvPicPr>
            <a:picLocks noChangeAspect="1" noChangeArrowheads="1"/>
          </p:cNvPicPr>
          <p:nvPr/>
        </p:nvPicPr>
        <p:blipFill>
          <a:blip r:embed="rId3"/>
          <a:srcRect/>
          <a:stretch>
            <a:fillRect/>
          </a:stretch>
        </p:blipFill>
        <p:spPr bwMode="auto">
          <a:xfrm>
            <a:off x="4876800" y="1752600"/>
            <a:ext cx="3305175" cy="4572000"/>
          </a:xfrm>
          <a:prstGeom prst="rect">
            <a:avLst/>
          </a:prstGeom>
          <a:noFill/>
        </p:spPr>
      </p:pic>
      <p:sp>
        <p:nvSpPr>
          <p:cNvPr id="36883" name="Text Box 19"/>
          <p:cNvSpPr txBox="1">
            <a:spLocks noChangeArrowheads="1"/>
          </p:cNvSpPr>
          <p:nvPr/>
        </p:nvSpPr>
        <p:spPr bwMode="auto">
          <a:xfrm>
            <a:off x="1447800" y="6400800"/>
            <a:ext cx="1789113" cy="457200"/>
          </a:xfrm>
          <a:prstGeom prst="rect">
            <a:avLst/>
          </a:prstGeom>
          <a:noFill/>
          <a:ln w="9525">
            <a:noFill/>
            <a:miter lim="800000"/>
            <a:headEnd/>
            <a:tailEnd/>
          </a:ln>
          <a:effectLst/>
        </p:spPr>
        <p:txBody>
          <a:bodyPr wrap="none">
            <a:spAutoFit/>
          </a:bodyPr>
          <a:lstStyle/>
          <a:p>
            <a:r>
              <a:rPr lang="en-US"/>
              <a:t>Lit from Left</a:t>
            </a:r>
          </a:p>
        </p:txBody>
      </p:sp>
      <p:sp>
        <p:nvSpPr>
          <p:cNvPr id="36884" name="Text Box 20"/>
          <p:cNvSpPr txBox="1">
            <a:spLocks noChangeArrowheads="1"/>
          </p:cNvSpPr>
          <p:nvPr/>
        </p:nvSpPr>
        <p:spPr bwMode="auto">
          <a:xfrm>
            <a:off x="4876800" y="6400800"/>
            <a:ext cx="3065463" cy="457200"/>
          </a:xfrm>
          <a:prstGeom prst="rect">
            <a:avLst/>
          </a:prstGeom>
          <a:noFill/>
          <a:ln w="9525">
            <a:noFill/>
            <a:miter lim="800000"/>
            <a:headEnd/>
            <a:tailEnd/>
          </a:ln>
          <a:effectLst/>
        </p:spPr>
        <p:txBody>
          <a:bodyPr wrap="none">
            <a:spAutoFit/>
          </a:bodyPr>
          <a:lstStyle/>
          <a:p>
            <a:r>
              <a:rPr lang="en-US"/>
              <a:t>Lit from behind camera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solidFill>
                  <a:schemeClr val="tx1"/>
                </a:solidFill>
              </a:rPr>
              <a:t>Mood</a:t>
            </a:r>
          </a:p>
        </p:txBody>
      </p:sp>
      <p:pic>
        <p:nvPicPr>
          <p:cNvPr id="37893" name="Picture 5" descr="DirectionUnder01"/>
          <p:cNvPicPr>
            <a:picLocks noChangeAspect="1" noChangeArrowheads="1"/>
          </p:cNvPicPr>
          <p:nvPr/>
        </p:nvPicPr>
        <p:blipFill>
          <a:blip r:embed="rId2"/>
          <a:srcRect/>
          <a:stretch>
            <a:fillRect/>
          </a:stretch>
        </p:blipFill>
        <p:spPr bwMode="auto">
          <a:xfrm>
            <a:off x="762000" y="1600200"/>
            <a:ext cx="2924175" cy="4572000"/>
          </a:xfrm>
          <a:prstGeom prst="rect">
            <a:avLst/>
          </a:prstGeom>
          <a:noFill/>
        </p:spPr>
      </p:pic>
      <p:pic>
        <p:nvPicPr>
          <p:cNvPr id="37895" name="Picture 7" descr="DirectionUnder02"/>
          <p:cNvPicPr>
            <a:picLocks noChangeAspect="1" noChangeArrowheads="1"/>
          </p:cNvPicPr>
          <p:nvPr/>
        </p:nvPicPr>
        <p:blipFill>
          <a:blip r:embed="rId3"/>
          <a:srcRect/>
          <a:stretch>
            <a:fillRect/>
          </a:stretch>
        </p:blipFill>
        <p:spPr bwMode="auto">
          <a:xfrm>
            <a:off x="4876800" y="1600200"/>
            <a:ext cx="2971800" cy="4572000"/>
          </a:xfrm>
          <a:prstGeom prst="rect">
            <a:avLst/>
          </a:prstGeom>
          <a:noFill/>
        </p:spPr>
      </p:pic>
      <p:sp>
        <p:nvSpPr>
          <p:cNvPr id="37906" name="Text Box 18"/>
          <p:cNvSpPr txBox="1">
            <a:spLocks noChangeArrowheads="1"/>
          </p:cNvSpPr>
          <p:nvPr/>
        </p:nvSpPr>
        <p:spPr bwMode="auto">
          <a:xfrm>
            <a:off x="1127125" y="6289675"/>
            <a:ext cx="2617788" cy="457200"/>
          </a:xfrm>
          <a:prstGeom prst="rect">
            <a:avLst/>
          </a:prstGeom>
          <a:noFill/>
          <a:ln w="9525">
            <a:noFill/>
            <a:miter lim="800000"/>
            <a:headEnd/>
            <a:tailEnd/>
          </a:ln>
          <a:effectLst/>
        </p:spPr>
        <p:txBody>
          <a:bodyPr wrap="none">
            <a:spAutoFit/>
          </a:bodyPr>
          <a:lstStyle/>
          <a:p>
            <a:r>
              <a:rPr lang="en-US"/>
              <a:t>Menacing/Dramatic</a:t>
            </a:r>
          </a:p>
        </p:txBody>
      </p:sp>
      <p:sp>
        <p:nvSpPr>
          <p:cNvPr id="37907" name="Text Box 19"/>
          <p:cNvSpPr txBox="1">
            <a:spLocks noChangeArrowheads="1"/>
          </p:cNvSpPr>
          <p:nvPr/>
        </p:nvSpPr>
        <p:spPr bwMode="auto">
          <a:xfrm>
            <a:off x="5165725" y="6213475"/>
            <a:ext cx="1868488" cy="457200"/>
          </a:xfrm>
          <a:prstGeom prst="rect">
            <a:avLst/>
          </a:prstGeom>
          <a:noFill/>
          <a:ln w="9525">
            <a:noFill/>
            <a:miter lim="800000"/>
            <a:headEnd/>
            <a:tailEnd/>
          </a:ln>
          <a:effectLst/>
        </p:spPr>
        <p:txBody>
          <a:bodyPr wrap="none">
            <a:spAutoFit/>
          </a:bodyPr>
          <a:lstStyle/>
          <a:p>
            <a:r>
              <a:rPr lang="en-US"/>
              <a:t>Subtler Mood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normAutofit fontScale="90000"/>
          </a:bodyPr>
          <a:lstStyle/>
          <a:p>
            <a:r>
              <a:rPr lang="en-US" dirty="0" err="1" smtClean="0">
                <a:solidFill>
                  <a:schemeClr val="tx1"/>
                </a:solidFill>
              </a:rPr>
              <a:t>Colour</a:t>
            </a:r>
            <a:r>
              <a:rPr lang="en-US" dirty="0" smtClean="0">
                <a:solidFill>
                  <a:schemeClr val="tx1"/>
                </a:solidFill>
              </a:rPr>
              <a:t> </a:t>
            </a:r>
            <a:br>
              <a:rPr lang="en-US" dirty="0" smtClean="0">
                <a:solidFill>
                  <a:schemeClr val="tx1"/>
                </a:solidFill>
              </a:rPr>
            </a:br>
            <a:r>
              <a:rPr lang="en-US" dirty="0" smtClean="0">
                <a:solidFill>
                  <a:schemeClr val="tx1"/>
                </a:solidFill>
              </a:rPr>
              <a:t>(Seasons </a:t>
            </a:r>
            <a:r>
              <a:rPr lang="en-US" dirty="0">
                <a:solidFill>
                  <a:schemeClr val="tx1"/>
                </a:solidFill>
              </a:rPr>
              <a:t>and Time of </a:t>
            </a:r>
            <a:r>
              <a:rPr lang="en-US" dirty="0" smtClean="0">
                <a:solidFill>
                  <a:schemeClr val="tx1"/>
                </a:solidFill>
              </a:rPr>
              <a:t>Day)</a:t>
            </a:r>
            <a:endParaRPr lang="en-US" dirty="0">
              <a:solidFill>
                <a:schemeClr val="tx1"/>
              </a:solidFill>
            </a:endParaRPr>
          </a:p>
        </p:txBody>
      </p:sp>
      <p:pic>
        <p:nvPicPr>
          <p:cNvPr id="40968" name="Picture 8" descr="Gramps11am"/>
          <p:cNvPicPr>
            <a:picLocks noChangeAspect="1" noChangeArrowheads="1"/>
          </p:cNvPicPr>
          <p:nvPr/>
        </p:nvPicPr>
        <p:blipFill>
          <a:blip r:embed="rId2"/>
          <a:srcRect/>
          <a:stretch>
            <a:fillRect/>
          </a:stretch>
        </p:blipFill>
        <p:spPr bwMode="auto">
          <a:xfrm>
            <a:off x="685800" y="2057400"/>
            <a:ext cx="2381250" cy="1933575"/>
          </a:xfrm>
          <a:prstGeom prst="rect">
            <a:avLst/>
          </a:prstGeom>
          <a:noFill/>
        </p:spPr>
      </p:pic>
      <p:pic>
        <p:nvPicPr>
          <p:cNvPr id="40970" name="Picture 10" descr="GrampsEvening02"/>
          <p:cNvPicPr>
            <a:picLocks noChangeAspect="1" noChangeArrowheads="1"/>
          </p:cNvPicPr>
          <p:nvPr/>
        </p:nvPicPr>
        <p:blipFill>
          <a:blip r:embed="rId3"/>
          <a:srcRect/>
          <a:stretch>
            <a:fillRect/>
          </a:stretch>
        </p:blipFill>
        <p:spPr bwMode="auto">
          <a:xfrm>
            <a:off x="5791200" y="2057400"/>
            <a:ext cx="2381250" cy="1933575"/>
          </a:xfrm>
          <a:prstGeom prst="rect">
            <a:avLst/>
          </a:prstGeom>
          <a:noFill/>
        </p:spPr>
      </p:pic>
      <p:pic>
        <p:nvPicPr>
          <p:cNvPr id="40967" name="Picture 7" descr="GrampsEarlyMorning"/>
          <p:cNvPicPr>
            <a:picLocks noChangeAspect="1" noChangeArrowheads="1"/>
          </p:cNvPicPr>
          <p:nvPr/>
        </p:nvPicPr>
        <p:blipFill>
          <a:blip r:embed="rId4"/>
          <a:srcRect/>
          <a:stretch>
            <a:fillRect/>
          </a:stretch>
        </p:blipFill>
        <p:spPr bwMode="auto">
          <a:xfrm>
            <a:off x="3200400" y="2057400"/>
            <a:ext cx="2381250" cy="1933575"/>
          </a:xfrm>
          <a:prstGeom prst="rect">
            <a:avLst/>
          </a:prstGeom>
          <a:noFill/>
        </p:spPr>
      </p:pic>
      <p:sp>
        <p:nvSpPr>
          <p:cNvPr id="40984" name="Text Box 24"/>
          <p:cNvSpPr txBox="1">
            <a:spLocks noChangeArrowheads="1"/>
          </p:cNvSpPr>
          <p:nvPr/>
        </p:nvSpPr>
        <p:spPr bwMode="auto">
          <a:xfrm>
            <a:off x="746125" y="4156075"/>
            <a:ext cx="2011363" cy="822325"/>
          </a:xfrm>
          <a:prstGeom prst="rect">
            <a:avLst/>
          </a:prstGeom>
          <a:noFill/>
          <a:ln w="9525">
            <a:noFill/>
            <a:miter lim="800000"/>
            <a:headEnd/>
            <a:tailEnd/>
          </a:ln>
          <a:effectLst/>
        </p:spPr>
        <p:txBody>
          <a:bodyPr wrap="none">
            <a:spAutoFit/>
          </a:bodyPr>
          <a:lstStyle/>
          <a:p>
            <a:r>
              <a:rPr lang="en-US"/>
              <a:t>Early-Morning</a:t>
            </a:r>
          </a:p>
          <a:p>
            <a:r>
              <a:rPr lang="en-US"/>
              <a:t>Blue Tint</a:t>
            </a:r>
          </a:p>
        </p:txBody>
      </p:sp>
      <p:sp>
        <p:nvSpPr>
          <p:cNvPr id="40985" name="Text Box 25"/>
          <p:cNvSpPr txBox="1">
            <a:spLocks noChangeArrowheads="1"/>
          </p:cNvSpPr>
          <p:nvPr/>
        </p:nvSpPr>
        <p:spPr bwMode="auto">
          <a:xfrm>
            <a:off x="3336925" y="4156075"/>
            <a:ext cx="2230438" cy="1187450"/>
          </a:xfrm>
          <a:prstGeom prst="rect">
            <a:avLst/>
          </a:prstGeom>
          <a:noFill/>
          <a:ln w="9525">
            <a:noFill/>
            <a:miter lim="800000"/>
            <a:headEnd/>
            <a:tailEnd/>
          </a:ln>
          <a:effectLst/>
        </p:spPr>
        <p:txBody>
          <a:bodyPr wrap="none">
            <a:spAutoFit/>
          </a:bodyPr>
          <a:lstStyle/>
          <a:p>
            <a:r>
              <a:rPr lang="en-US"/>
              <a:t>Mid-Day/Winter</a:t>
            </a:r>
          </a:p>
          <a:p>
            <a:r>
              <a:rPr lang="en-US"/>
              <a:t>Less blue tint</a:t>
            </a:r>
          </a:p>
          <a:p>
            <a:r>
              <a:rPr lang="en-US"/>
              <a:t>Even colors</a:t>
            </a:r>
          </a:p>
        </p:txBody>
      </p:sp>
      <p:sp>
        <p:nvSpPr>
          <p:cNvPr id="40986" name="Text Box 26"/>
          <p:cNvSpPr txBox="1">
            <a:spLocks noChangeArrowheads="1"/>
          </p:cNvSpPr>
          <p:nvPr/>
        </p:nvSpPr>
        <p:spPr bwMode="auto">
          <a:xfrm>
            <a:off x="6080125" y="4156075"/>
            <a:ext cx="1927225" cy="1187450"/>
          </a:xfrm>
          <a:prstGeom prst="rect">
            <a:avLst/>
          </a:prstGeom>
          <a:noFill/>
          <a:ln w="9525">
            <a:noFill/>
            <a:miter lim="800000"/>
            <a:headEnd/>
            <a:tailEnd/>
          </a:ln>
          <a:effectLst/>
        </p:spPr>
        <p:txBody>
          <a:bodyPr wrap="none">
            <a:spAutoFit/>
          </a:bodyPr>
          <a:lstStyle/>
          <a:p>
            <a:r>
              <a:rPr lang="en-US" dirty="0"/>
              <a:t>Evening/Dusk</a:t>
            </a:r>
          </a:p>
          <a:p>
            <a:r>
              <a:rPr lang="en-US" dirty="0"/>
              <a:t>Summer</a:t>
            </a:r>
          </a:p>
          <a:p>
            <a:r>
              <a:rPr lang="en-US" dirty="0"/>
              <a:t>Orange Hues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CA" dirty="0" smtClean="0">
                <a:solidFill>
                  <a:schemeClr val="tx1"/>
                </a:solidFill>
              </a:rPr>
              <a:t>Traditional Lighting Method</a:t>
            </a:r>
            <a:endParaRPr lang="en-CA" dirty="0">
              <a:solidFill>
                <a:schemeClr val="tx1"/>
              </a:solidFill>
            </a:endParaRPr>
          </a:p>
        </p:txBody>
      </p:sp>
      <p:sp>
        <p:nvSpPr>
          <p:cNvPr id="3" name="Content Placeholder 2"/>
          <p:cNvSpPr>
            <a:spLocks noGrp="1"/>
          </p:cNvSpPr>
          <p:nvPr>
            <p:ph idx="1"/>
          </p:nvPr>
        </p:nvSpPr>
        <p:spPr>
          <a:xfrm>
            <a:off x="6000760" y="1285860"/>
            <a:ext cx="2857520" cy="5143536"/>
          </a:xfrm>
        </p:spPr>
        <p:txBody>
          <a:bodyPr>
            <a:normAutofit/>
          </a:bodyPr>
          <a:lstStyle/>
          <a:p>
            <a:pPr>
              <a:defRPr/>
            </a:pPr>
            <a:r>
              <a:rPr lang="en-US" sz="2500" dirty="0" smtClean="0"/>
              <a:t>Goal: general and even illumination of the principle acting areas of the stage.</a:t>
            </a:r>
          </a:p>
          <a:p>
            <a:pPr>
              <a:defRPr/>
            </a:pPr>
            <a:r>
              <a:rPr lang="en-US" sz="2500" dirty="0" smtClean="0"/>
              <a:t>Division of acting areas into lighting areas.</a:t>
            </a:r>
          </a:p>
          <a:p>
            <a:endParaRPr lang="en-CA" dirty="0"/>
          </a:p>
        </p:txBody>
      </p:sp>
      <p:pic>
        <p:nvPicPr>
          <p:cNvPr id="4" name="Picture 5" descr="ACTING AREA"/>
          <p:cNvPicPr>
            <a:picLocks noChangeAspect="1" noChangeArrowheads="1"/>
          </p:cNvPicPr>
          <p:nvPr/>
        </p:nvPicPr>
        <p:blipFill>
          <a:blip r:embed="rId2"/>
          <a:srcRect/>
          <a:stretch>
            <a:fillRect/>
          </a:stretch>
        </p:blipFill>
        <p:spPr>
          <a:xfrm>
            <a:off x="357158" y="1428736"/>
            <a:ext cx="5786478" cy="50006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Rot="1" noChangeArrowheads="1"/>
          </p:cNvSpPr>
          <p:nvPr>
            <p:ph type="title"/>
          </p:nvPr>
        </p:nvSpPr>
        <p:spPr/>
        <p:txBody>
          <a:bodyPr>
            <a:normAutofit/>
          </a:bodyPr>
          <a:lstStyle/>
          <a:p>
            <a:pPr eaLnBrk="1" hangingPunct="1">
              <a:defRPr/>
            </a:pPr>
            <a:r>
              <a:rPr lang="en-US" sz="4000" dirty="0" smtClean="0">
                <a:solidFill>
                  <a:schemeClr val="tx1"/>
                </a:solidFill>
              </a:rPr>
              <a:t>Traditional Lighting Method</a:t>
            </a:r>
          </a:p>
        </p:txBody>
      </p:sp>
      <p:sp>
        <p:nvSpPr>
          <p:cNvPr id="19462" name="Rectangle 6"/>
          <p:cNvSpPr>
            <a:spLocks noGrp="1" noChangeArrowheads="1"/>
          </p:cNvSpPr>
          <p:nvPr>
            <p:ph type="body" sz="half" idx="2"/>
          </p:nvPr>
        </p:nvSpPr>
        <p:spPr>
          <a:xfrm>
            <a:off x="5857884" y="1600200"/>
            <a:ext cx="3057516" cy="4525963"/>
          </a:xfrm>
        </p:spPr>
        <p:txBody>
          <a:bodyPr>
            <a:normAutofit/>
          </a:bodyPr>
          <a:lstStyle/>
          <a:p>
            <a:pPr eaLnBrk="1" hangingPunct="1">
              <a:lnSpc>
                <a:spcPct val="90000"/>
              </a:lnSpc>
              <a:defRPr/>
            </a:pPr>
            <a:r>
              <a:rPr lang="en-US" sz="2400" dirty="0" smtClean="0"/>
              <a:t>Five light sources per lighting area.</a:t>
            </a:r>
          </a:p>
          <a:p>
            <a:pPr eaLnBrk="1" hangingPunct="1">
              <a:lnSpc>
                <a:spcPct val="90000"/>
              </a:lnSpc>
              <a:defRPr/>
            </a:pPr>
            <a:r>
              <a:rPr lang="en-US" sz="2400" dirty="0" smtClean="0"/>
              <a:t>Overlapping of beams to compensate for instrument characteristics.</a:t>
            </a:r>
          </a:p>
          <a:p>
            <a:pPr eaLnBrk="1" hangingPunct="1">
              <a:lnSpc>
                <a:spcPct val="90000"/>
              </a:lnSpc>
              <a:defRPr/>
            </a:pPr>
            <a:r>
              <a:rPr lang="en-US" sz="2400" dirty="0" smtClean="0"/>
              <a:t>Blending of complimentary colors to achieve white light.</a:t>
            </a:r>
          </a:p>
          <a:p>
            <a:pPr eaLnBrk="1" hangingPunct="1">
              <a:lnSpc>
                <a:spcPct val="90000"/>
              </a:lnSpc>
              <a:defRPr/>
            </a:pPr>
            <a:endParaRPr lang="en-US" sz="2400" dirty="0" smtClean="0"/>
          </a:p>
        </p:txBody>
      </p:sp>
      <p:sp>
        <p:nvSpPr>
          <p:cNvPr id="6149" name="Line 9"/>
          <p:cNvSpPr>
            <a:spLocks noChangeShapeType="1"/>
          </p:cNvSpPr>
          <p:nvPr/>
        </p:nvSpPr>
        <p:spPr bwMode="auto">
          <a:xfrm flipH="1" flipV="1">
            <a:off x="5181600" y="5257800"/>
            <a:ext cx="457200" cy="381000"/>
          </a:xfrm>
          <a:prstGeom prst="line">
            <a:avLst/>
          </a:prstGeom>
          <a:noFill/>
          <a:ln w="9525">
            <a:solidFill>
              <a:schemeClr val="bg2"/>
            </a:solidFill>
            <a:round/>
            <a:headEnd/>
            <a:tailEnd type="triangle" w="med" len="med"/>
          </a:ln>
        </p:spPr>
        <p:txBody>
          <a:bodyPr/>
          <a:lstStyle/>
          <a:p>
            <a:endParaRPr lang="en-CA"/>
          </a:p>
        </p:txBody>
      </p:sp>
      <p:sp>
        <p:nvSpPr>
          <p:cNvPr id="6150" name="Line 10"/>
          <p:cNvSpPr>
            <a:spLocks noChangeShapeType="1"/>
          </p:cNvSpPr>
          <p:nvPr/>
        </p:nvSpPr>
        <p:spPr bwMode="auto">
          <a:xfrm flipH="1">
            <a:off x="5181600" y="4114800"/>
            <a:ext cx="457200" cy="457200"/>
          </a:xfrm>
          <a:prstGeom prst="line">
            <a:avLst/>
          </a:prstGeom>
          <a:noFill/>
          <a:ln w="9525">
            <a:solidFill>
              <a:schemeClr val="bg2"/>
            </a:solidFill>
            <a:round/>
            <a:headEnd/>
            <a:tailEnd type="triangle" w="med" len="med"/>
          </a:ln>
        </p:spPr>
        <p:txBody>
          <a:bodyPr/>
          <a:lstStyle/>
          <a:p>
            <a:endParaRPr lang="en-CA"/>
          </a:p>
        </p:txBody>
      </p:sp>
      <p:sp>
        <p:nvSpPr>
          <p:cNvPr id="6151" name="Line 12"/>
          <p:cNvSpPr>
            <a:spLocks noChangeShapeType="1"/>
          </p:cNvSpPr>
          <p:nvPr/>
        </p:nvSpPr>
        <p:spPr bwMode="auto">
          <a:xfrm>
            <a:off x="3962400" y="4267200"/>
            <a:ext cx="381000" cy="381000"/>
          </a:xfrm>
          <a:prstGeom prst="line">
            <a:avLst/>
          </a:prstGeom>
          <a:noFill/>
          <a:ln w="9525">
            <a:solidFill>
              <a:schemeClr val="bg2"/>
            </a:solidFill>
            <a:round/>
            <a:headEnd/>
            <a:tailEnd type="triangle" w="med" len="med"/>
          </a:ln>
        </p:spPr>
        <p:txBody>
          <a:bodyPr/>
          <a:lstStyle/>
          <a:p>
            <a:endParaRPr lang="en-CA"/>
          </a:p>
        </p:txBody>
      </p:sp>
      <p:sp>
        <p:nvSpPr>
          <p:cNvPr id="6152" name="Line 13"/>
          <p:cNvSpPr>
            <a:spLocks noChangeShapeType="1"/>
          </p:cNvSpPr>
          <p:nvPr/>
        </p:nvSpPr>
        <p:spPr bwMode="auto">
          <a:xfrm flipV="1">
            <a:off x="3810000" y="5257800"/>
            <a:ext cx="457200" cy="381000"/>
          </a:xfrm>
          <a:prstGeom prst="line">
            <a:avLst/>
          </a:prstGeom>
          <a:noFill/>
          <a:ln w="9525">
            <a:solidFill>
              <a:schemeClr val="bg2"/>
            </a:solidFill>
            <a:round/>
            <a:headEnd/>
            <a:tailEnd type="triangle" w="med" len="med"/>
          </a:ln>
        </p:spPr>
        <p:txBody>
          <a:bodyPr/>
          <a:lstStyle/>
          <a:p>
            <a:endParaRPr lang="en-CA"/>
          </a:p>
        </p:txBody>
      </p:sp>
      <p:sp>
        <p:nvSpPr>
          <p:cNvPr id="6153" name="Line 14"/>
          <p:cNvSpPr>
            <a:spLocks noChangeShapeType="1"/>
          </p:cNvSpPr>
          <p:nvPr/>
        </p:nvSpPr>
        <p:spPr bwMode="auto">
          <a:xfrm>
            <a:off x="4648200" y="4800600"/>
            <a:ext cx="152400" cy="0"/>
          </a:xfrm>
          <a:prstGeom prst="line">
            <a:avLst/>
          </a:prstGeom>
          <a:noFill/>
          <a:ln w="9525">
            <a:solidFill>
              <a:schemeClr val="bg2"/>
            </a:solidFill>
            <a:round/>
            <a:headEnd/>
            <a:tailEnd type="triangle" w="med" len="med"/>
          </a:ln>
        </p:spPr>
        <p:txBody>
          <a:bodyPr/>
          <a:lstStyle/>
          <a:p>
            <a:endParaRPr lang="en-CA"/>
          </a:p>
        </p:txBody>
      </p:sp>
      <p:sp>
        <p:nvSpPr>
          <p:cNvPr id="6154" name="Line 15"/>
          <p:cNvSpPr>
            <a:spLocks noChangeShapeType="1"/>
          </p:cNvSpPr>
          <p:nvPr/>
        </p:nvSpPr>
        <p:spPr bwMode="auto">
          <a:xfrm>
            <a:off x="4800600" y="4800600"/>
            <a:ext cx="0" cy="152400"/>
          </a:xfrm>
          <a:prstGeom prst="line">
            <a:avLst/>
          </a:prstGeom>
          <a:noFill/>
          <a:ln w="9525">
            <a:solidFill>
              <a:schemeClr val="bg2"/>
            </a:solidFill>
            <a:round/>
            <a:headEnd/>
            <a:tailEnd type="triangle" w="med" len="med"/>
          </a:ln>
        </p:spPr>
        <p:txBody>
          <a:bodyPr/>
          <a:lstStyle/>
          <a:p>
            <a:endParaRPr lang="en-CA"/>
          </a:p>
        </p:txBody>
      </p:sp>
      <p:sp>
        <p:nvSpPr>
          <p:cNvPr id="6155" name="Rectangle 16"/>
          <p:cNvSpPr>
            <a:spLocks noChangeArrowheads="1"/>
          </p:cNvSpPr>
          <p:nvPr/>
        </p:nvSpPr>
        <p:spPr bwMode="auto">
          <a:xfrm>
            <a:off x="5638800" y="3962400"/>
            <a:ext cx="152400" cy="152400"/>
          </a:xfrm>
          <a:prstGeom prst="rect">
            <a:avLst/>
          </a:prstGeom>
          <a:solidFill>
            <a:schemeClr val="bg2"/>
          </a:solidFill>
          <a:ln w="9525">
            <a:solidFill>
              <a:schemeClr val="tx1"/>
            </a:solidFill>
            <a:miter lim="800000"/>
            <a:headEnd/>
            <a:tailEnd/>
          </a:ln>
        </p:spPr>
        <p:txBody>
          <a:bodyPr wrap="none" anchor="ctr"/>
          <a:lstStyle/>
          <a:p>
            <a:endParaRPr lang="en-CA"/>
          </a:p>
        </p:txBody>
      </p:sp>
      <p:sp>
        <p:nvSpPr>
          <p:cNvPr id="6156" name="Rectangle 18"/>
          <p:cNvSpPr>
            <a:spLocks noChangeArrowheads="1"/>
          </p:cNvSpPr>
          <p:nvPr/>
        </p:nvSpPr>
        <p:spPr bwMode="auto">
          <a:xfrm>
            <a:off x="3810000" y="4114800"/>
            <a:ext cx="152400" cy="152400"/>
          </a:xfrm>
          <a:prstGeom prst="rect">
            <a:avLst/>
          </a:prstGeom>
          <a:solidFill>
            <a:schemeClr val="bg2"/>
          </a:solidFill>
          <a:ln w="9525">
            <a:solidFill>
              <a:schemeClr val="tx1"/>
            </a:solidFill>
            <a:miter lim="800000"/>
            <a:headEnd/>
            <a:tailEnd/>
          </a:ln>
        </p:spPr>
        <p:txBody>
          <a:bodyPr wrap="none" anchor="ctr"/>
          <a:lstStyle/>
          <a:p>
            <a:endParaRPr lang="en-CA"/>
          </a:p>
        </p:txBody>
      </p:sp>
      <p:sp>
        <p:nvSpPr>
          <p:cNvPr id="6157" name="Rectangle 19"/>
          <p:cNvSpPr>
            <a:spLocks noChangeArrowheads="1"/>
          </p:cNvSpPr>
          <p:nvPr/>
        </p:nvSpPr>
        <p:spPr bwMode="auto">
          <a:xfrm>
            <a:off x="3657600" y="5638800"/>
            <a:ext cx="152400" cy="152400"/>
          </a:xfrm>
          <a:prstGeom prst="rect">
            <a:avLst/>
          </a:prstGeom>
          <a:solidFill>
            <a:schemeClr val="bg2"/>
          </a:solidFill>
          <a:ln w="9525">
            <a:solidFill>
              <a:schemeClr val="tx1"/>
            </a:solidFill>
            <a:miter lim="800000"/>
            <a:headEnd/>
            <a:tailEnd/>
          </a:ln>
        </p:spPr>
        <p:txBody>
          <a:bodyPr wrap="none" anchor="ctr"/>
          <a:lstStyle/>
          <a:p>
            <a:endParaRPr lang="en-CA"/>
          </a:p>
        </p:txBody>
      </p:sp>
      <p:sp>
        <p:nvSpPr>
          <p:cNvPr id="6158" name="Rectangle 20"/>
          <p:cNvSpPr>
            <a:spLocks noChangeArrowheads="1"/>
          </p:cNvSpPr>
          <p:nvPr/>
        </p:nvSpPr>
        <p:spPr bwMode="auto">
          <a:xfrm>
            <a:off x="5562600" y="5562600"/>
            <a:ext cx="152400" cy="152400"/>
          </a:xfrm>
          <a:prstGeom prst="rect">
            <a:avLst/>
          </a:prstGeom>
          <a:solidFill>
            <a:schemeClr val="bg2"/>
          </a:solidFill>
          <a:ln w="9525">
            <a:solidFill>
              <a:schemeClr val="tx1"/>
            </a:solidFill>
            <a:miter lim="800000"/>
            <a:headEnd/>
            <a:tailEnd/>
          </a:ln>
        </p:spPr>
        <p:txBody>
          <a:bodyPr wrap="none" anchor="ctr"/>
          <a:lstStyle/>
          <a:p>
            <a:endParaRPr lang="en-CA"/>
          </a:p>
        </p:txBody>
      </p:sp>
      <p:sp>
        <p:nvSpPr>
          <p:cNvPr id="6159" name="Rectangle 21"/>
          <p:cNvSpPr>
            <a:spLocks noChangeArrowheads="1"/>
          </p:cNvSpPr>
          <p:nvPr/>
        </p:nvSpPr>
        <p:spPr bwMode="auto">
          <a:xfrm>
            <a:off x="4648200" y="4648200"/>
            <a:ext cx="152400" cy="152400"/>
          </a:xfrm>
          <a:prstGeom prst="rect">
            <a:avLst/>
          </a:prstGeom>
          <a:solidFill>
            <a:schemeClr val="bg2"/>
          </a:solidFill>
          <a:ln w="9525">
            <a:solidFill>
              <a:schemeClr val="tx1"/>
            </a:solidFill>
            <a:miter lim="800000"/>
            <a:headEnd/>
            <a:tailEnd/>
          </a:ln>
        </p:spPr>
        <p:txBody>
          <a:bodyPr wrap="none" anchor="ctr"/>
          <a:lstStyle/>
          <a:p>
            <a:endParaRPr lang="en-CA"/>
          </a:p>
        </p:txBody>
      </p:sp>
      <p:sp>
        <p:nvSpPr>
          <p:cNvPr id="3" name="Content Placeholder 2"/>
          <p:cNvSpPr>
            <a:spLocks noGrp="1"/>
          </p:cNvSpPr>
          <p:nvPr>
            <p:ph sz="half" idx="1"/>
          </p:nvPr>
        </p:nvSpPr>
        <p:spPr/>
        <p:txBody>
          <a:bodyPr/>
          <a:lstStyle/>
          <a:p>
            <a:endParaRPr lang="en-CA" dirty="0"/>
          </a:p>
        </p:txBody>
      </p:sp>
      <p:pic>
        <p:nvPicPr>
          <p:cNvPr id="20" name="Picture 5" descr="ACTING AREA"/>
          <p:cNvPicPr>
            <a:picLocks noChangeAspect="1" noChangeArrowheads="1"/>
          </p:cNvPicPr>
          <p:nvPr/>
        </p:nvPicPr>
        <p:blipFill>
          <a:blip r:embed="rId2"/>
          <a:srcRect/>
          <a:stretch>
            <a:fillRect/>
          </a:stretch>
        </p:blipFill>
        <p:spPr>
          <a:xfrm>
            <a:off x="251520" y="1268760"/>
            <a:ext cx="5786478" cy="500066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Legend</a:t>
            </a:r>
            <a:endParaRPr lang="en-CA" dirty="0"/>
          </a:p>
        </p:txBody>
      </p:sp>
      <p:sp>
        <p:nvSpPr>
          <p:cNvPr id="3" name="Content Placeholder 2"/>
          <p:cNvSpPr>
            <a:spLocks noGrp="1"/>
          </p:cNvSpPr>
          <p:nvPr>
            <p:ph sz="half" idx="1"/>
          </p:nvPr>
        </p:nvSpPr>
        <p:spPr/>
        <p:txBody>
          <a:bodyPr/>
          <a:lstStyle/>
          <a:p>
            <a:endParaRPr lang="en-CA"/>
          </a:p>
        </p:txBody>
      </p:sp>
      <p:sp>
        <p:nvSpPr>
          <p:cNvPr id="4" name="Text Placeholder 3"/>
          <p:cNvSpPr>
            <a:spLocks noGrp="1"/>
          </p:cNvSpPr>
          <p:nvPr>
            <p:ph type="body" sz="half" idx="2"/>
          </p:nvPr>
        </p:nvSpPr>
        <p:spPr>
          <a:xfrm>
            <a:off x="251520" y="5733256"/>
            <a:ext cx="8363272" cy="680939"/>
          </a:xfrm>
        </p:spPr>
        <p:txBody>
          <a:bodyPr>
            <a:normAutofit fontScale="85000" lnSpcReduction="20000"/>
          </a:bodyPr>
          <a:lstStyle/>
          <a:p>
            <a:r>
              <a:rPr lang="en-US" dirty="0" smtClean="0"/>
              <a:t>Drawings use particular symbols to indicate the type of lamp/light</a:t>
            </a:r>
            <a:endParaRPr lang="en-CA" dirty="0"/>
          </a:p>
        </p:txBody>
      </p:sp>
      <p:pic>
        <p:nvPicPr>
          <p:cNvPr id="2050" name="Picture 2" descr="http://www.dolphin.upenn.edu/pacshop/Images/light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8199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solidFill>
            <a:schemeClr val="accent2"/>
          </a:solidFill>
        </p:spPr>
        <p:txBody>
          <a:bodyPr>
            <a:normAutofit/>
          </a:bodyPr>
          <a:lstStyle/>
          <a:p>
            <a:r>
              <a:rPr lang="en-US" dirty="0" smtClean="0">
                <a:solidFill>
                  <a:schemeClr val="tx1"/>
                </a:solidFill>
              </a:rPr>
              <a:t>The Set Designer's Objective </a:t>
            </a:r>
            <a:endParaRPr lang="en-US" dirty="0"/>
          </a:p>
        </p:txBody>
      </p:sp>
      <p:sp>
        <p:nvSpPr>
          <p:cNvPr id="1027" name="Rectangle 3"/>
          <p:cNvSpPr>
            <a:spLocks noGrp="1" noChangeArrowheads="1"/>
          </p:cNvSpPr>
          <p:nvPr>
            <p:ph type="body" idx="1"/>
          </p:nvPr>
        </p:nvSpPr>
        <p:spPr>
          <a:xfrm>
            <a:off x="457200" y="1285860"/>
            <a:ext cx="8229600" cy="785818"/>
          </a:xfrm>
        </p:spPr>
        <p:txBody>
          <a:bodyPr/>
          <a:lstStyle/>
          <a:p>
            <a:r>
              <a:rPr lang="en-US" dirty="0"/>
              <a:t>Establishing Tone and Style</a:t>
            </a:r>
          </a:p>
          <a:p>
            <a:pPr lvl="1">
              <a:buFontTx/>
              <a:buNone/>
            </a:pPr>
            <a:endParaRPr lang="en-US" dirty="0"/>
          </a:p>
          <a:p>
            <a:pPr lvl="1">
              <a:buFontTx/>
              <a:buNone/>
            </a:pPr>
            <a:endParaRPr lang="en-US" dirty="0"/>
          </a:p>
          <a:p>
            <a:pPr lvl="2"/>
            <a:endParaRPr lang="en-US" dirty="0"/>
          </a:p>
        </p:txBody>
      </p:sp>
      <p:pic>
        <p:nvPicPr>
          <p:cNvPr id="1032" name="Picture 8"/>
          <p:cNvPicPr>
            <a:picLocks noChangeAspect="1" noChangeArrowheads="1"/>
          </p:cNvPicPr>
          <p:nvPr/>
        </p:nvPicPr>
        <p:blipFill>
          <a:blip r:embed="rId2"/>
          <a:srcRect/>
          <a:stretch>
            <a:fillRect/>
          </a:stretch>
        </p:blipFill>
        <p:spPr bwMode="auto">
          <a:xfrm>
            <a:off x="714348" y="2000240"/>
            <a:ext cx="6429420" cy="4572032"/>
          </a:xfrm>
          <a:prstGeom prst="rect">
            <a:avLst/>
          </a:prstGeom>
          <a:noFill/>
        </p:spPr>
      </p:pic>
      <p:sp>
        <p:nvSpPr>
          <p:cNvPr id="1033" name="Rectangle 9"/>
          <p:cNvSpPr>
            <a:spLocks noChangeArrowheads="1"/>
          </p:cNvSpPr>
          <p:nvPr/>
        </p:nvSpPr>
        <p:spPr bwMode="auto">
          <a:xfrm>
            <a:off x="7143768" y="5636061"/>
            <a:ext cx="1643074" cy="650458"/>
          </a:xfrm>
          <a:prstGeom prst="rect">
            <a:avLst/>
          </a:prstGeom>
          <a:noFill/>
          <a:ln w="9525">
            <a:noFill/>
            <a:miter lim="800000"/>
            <a:headEnd/>
            <a:tailEnd/>
          </a:ln>
          <a:effectLst/>
        </p:spPr>
        <p:txBody>
          <a:bodyPr wrap="square">
            <a:spAutoFit/>
          </a:bodyPr>
          <a:lstStyle/>
          <a:p>
            <a:r>
              <a:rPr lang="en-US" dirty="0">
                <a:latin typeface="ArialMT" charset="0"/>
              </a:rPr>
              <a:t>Robert Wilson  </a:t>
            </a:r>
          </a:p>
          <a:p>
            <a:r>
              <a:rPr lang="en-US" i="1" dirty="0" err="1">
                <a:latin typeface="ArialMT" charset="0"/>
              </a:rPr>
              <a:t>Woyzeck</a:t>
            </a:r>
            <a:r>
              <a:rPr lang="en-US" dirty="0">
                <a:latin typeface="ArialMT"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lstStyle/>
          <a:p>
            <a:endParaRPr lang="en-CA" dirty="0"/>
          </a:p>
        </p:txBody>
      </p:sp>
      <p:sp>
        <p:nvSpPr>
          <p:cNvPr id="4" name="Text Placeholder 3"/>
          <p:cNvSpPr>
            <a:spLocks noGrp="1"/>
          </p:cNvSpPr>
          <p:nvPr>
            <p:ph type="body" sz="half" idx="2"/>
          </p:nvPr>
        </p:nvSpPr>
        <p:spPr>
          <a:xfrm>
            <a:off x="5275137" y="432868"/>
            <a:ext cx="4038600" cy="4525963"/>
          </a:xfrm>
        </p:spPr>
        <p:txBody>
          <a:bodyPr/>
          <a:lstStyle/>
          <a:p>
            <a:r>
              <a:rPr lang="en-US" dirty="0" smtClean="0"/>
              <a:t>Drawings show location of lamp as well as the pool/beam of light emitting from it.</a:t>
            </a:r>
            <a:endParaRPr lang="en-CA" dirty="0"/>
          </a:p>
        </p:txBody>
      </p:sp>
      <p:pic>
        <p:nvPicPr>
          <p:cNvPr id="3074" name="Picture 2" descr="http://autodesk.blogs.com/.a/6a00d8341bfd0c53ef0147e15b2433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4807593" cy="28576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pirelightingdesign.com/assets/DVlightin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68470"/>
            <a:ext cx="6995987" cy="35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COSTUME DESIGN</a:t>
            </a:r>
            <a:endParaRPr lang="en-CA" dirty="0">
              <a:solidFill>
                <a:schemeClr val="tx1"/>
              </a:solidFill>
            </a:endParaRPr>
          </a:p>
        </p:txBody>
      </p:sp>
      <p:sp>
        <p:nvSpPr>
          <p:cNvPr id="3" name="Content Placeholder 2"/>
          <p:cNvSpPr>
            <a:spLocks noGrp="1"/>
          </p:cNvSpPr>
          <p:nvPr>
            <p:ph sz="half" idx="1"/>
          </p:nvPr>
        </p:nvSpPr>
        <p:spPr>
          <a:xfrm>
            <a:off x="457200" y="1357298"/>
            <a:ext cx="8401080" cy="4768865"/>
          </a:xfrm>
        </p:spPr>
        <p:txBody>
          <a:bodyPr>
            <a:normAutofit/>
          </a:bodyPr>
          <a:lstStyle/>
          <a:p>
            <a:pPr>
              <a:spcBef>
                <a:spcPts val="0"/>
              </a:spcBef>
              <a:buNone/>
            </a:pPr>
            <a:endParaRPr lang="en-CA" sz="2400" dirty="0" smtClean="0"/>
          </a:p>
          <a:p>
            <a:pPr>
              <a:spcBef>
                <a:spcPts val="0"/>
              </a:spcBef>
              <a:buNone/>
            </a:pPr>
            <a:r>
              <a:rPr lang="en-CA" sz="2400" dirty="0" smtClean="0"/>
              <a:t>The creation and fabrication of clothing and accessories for the overall appearance of a character or performer. </a:t>
            </a:r>
            <a:endParaRPr lang="en-CA" sz="2400" dirty="0"/>
          </a:p>
        </p:txBody>
      </p:sp>
      <p:pic>
        <p:nvPicPr>
          <p:cNvPr id="12290" name="Picture 2" descr="http://www.originalprop.com/blog/wp-content/uploads/2008/10/dressed-a-century-of-hollywood-costume-design-10-x425.jpg">
            <a:hlinkClick r:id="rId2"/>
          </p:cNvPr>
          <p:cNvPicPr>
            <a:picLocks noChangeAspect="1" noChangeArrowheads="1"/>
          </p:cNvPicPr>
          <p:nvPr/>
        </p:nvPicPr>
        <p:blipFill>
          <a:blip r:embed="rId3"/>
          <a:srcRect/>
          <a:stretch>
            <a:fillRect/>
          </a:stretch>
        </p:blipFill>
        <p:spPr bwMode="auto">
          <a:xfrm>
            <a:off x="4429124" y="3071810"/>
            <a:ext cx="4048125" cy="3214710"/>
          </a:xfrm>
          <a:prstGeom prst="rect">
            <a:avLst/>
          </a:prstGeom>
          <a:noFill/>
        </p:spPr>
      </p:pic>
      <p:pic>
        <p:nvPicPr>
          <p:cNvPr id="12292" name="Picture 4" descr="https://encrypted-tbn2.gstatic.com/images?q=tbn:ANd9GcQF4620Xl6lG2YrE7uC2EKq7Y-tEcFdJRUGSvncFAbBdZchtUwr"/>
          <p:cNvPicPr>
            <a:picLocks noChangeAspect="1" noChangeArrowheads="1"/>
          </p:cNvPicPr>
          <p:nvPr/>
        </p:nvPicPr>
        <p:blipFill>
          <a:blip r:embed="rId4"/>
          <a:srcRect/>
          <a:stretch>
            <a:fillRect/>
          </a:stretch>
        </p:blipFill>
        <p:spPr bwMode="auto">
          <a:xfrm>
            <a:off x="500034" y="3214686"/>
            <a:ext cx="3649972" cy="278608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COSTUME DESIGN</a:t>
            </a:r>
            <a:endParaRPr lang="en-CA" dirty="0">
              <a:solidFill>
                <a:schemeClr val="tx1"/>
              </a:solidFill>
            </a:endParaRPr>
          </a:p>
        </p:txBody>
      </p:sp>
      <p:sp>
        <p:nvSpPr>
          <p:cNvPr id="3" name="Content Placeholder 2"/>
          <p:cNvSpPr>
            <a:spLocks noGrp="1"/>
          </p:cNvSpPr>
          <p:nvPr>
            <p:ph sz="half" idx="1"/>
          </p:nvPr>
        </p:nvSpPr>
        <p:spPr>
          <a:xfrm>
            <a:off x="457200" y="1357298"/>
            <a:ext cx="4038600" cy="4768865"/>
          </a:xfrm>
        </p:spPr>
        <p:txBody>
          <a:bodyPr>
            <a:normAutofit/>
          </a:bodyPr>
          <a:lstStyle/>
          <a:p>
            <a:pPr>
              <a:buNone/>
            </a:pPr>
            <a:r>
              <a:rPr lang="en-US" altLang="zh-TW" b="1" dirty="0" smtClean="0">
                <a:latin typeface="Garamond" pitchFamily="18" charset="0"/>
              </a:rPr>
              <a:t>Functions of Design: </a:t>
            </a:r>
          </a:p>
          <a:p>
            <a:r>
              <a:rPr lang="en-US" altLang="zh-TW" b="1" dirty="0" smtClean="0">
                <a:latin typeface="Garamond" pitchFamily="18" charset="0"/>
              </a:rPr>
              <a:t>Show time and place</a:t>
            </a:r>
          </a:p>
          <a:p>
            <a:r>
              <a:rPr lang="en-US" altLang="zh-TW" b="1" dirty="0" smtClean="0">
                <a:latin typeface="Garamond" pitchFamily="18" charset="0"/>
              </a:rPr>
              <a:t>Establish an environment</a:t>
            </a:r>
          </a:p>
          <a:p>
            <a:r>
              <a:rPr lang="en-US" altLang="zh-TW" b="1" dirty="0" smtClean="0">
                <a:latin typeface="Garamond" pitchFamily="18" charset="0"/>
              </a:rPr>
              <a:t>Reflect character’s gender, age, personality, occupation, style,  social and economic status</a:t>
            </a:r>
          </a:p>
          <a:p>
            <a:endParaRPr lang="en-CA" dirty="0"/>
          </a:p>
        </p:txBody>
      </p:sp>
      <p:pic>
        <p:nvPicPr>
          <p:cNvPr id="5" name="Picture 9" descr="Tartuffe1389StranglingGrandma"/>
          <p:cNvPicPr>
            <a:picLocks noChangeAspect="1" noChangeArrowheads="1"/>
          </p:cNvPicPr>
          <p:nvPr/>
        </p:nvPicPr>
        <p:blipFill>
          <a:blip r:embed="rId2"/>
          <a:srcRect/>
          <a:stretch>
            <a:fillRect/>
          </a:stretch>
        </p:blipFill>
        <p:spPr bwMode="auto">
          <a:xfrm>
            <a:off x="4643438" y="1500174"/>
            <a:ext cx="4071966" cy="4649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COSTUME DESIGN</a:t>
            </a:r>
            <a:endParaRPr lang="en-CA" dirty="0">
              <a:solidFill>
                <a:schemeClr val="tx1"/>
              </a:solidFill>
            </a:endParaRPr>
          </a:p>
        </p:txBody>
      </p:sp>
      <p:sp>
        <p:nvSpPr>
          <p:cNvPr id="4" name="Text Placeholder 3"/>
          <p:cNvSpPr>
            <a:spLocks noGrp="1"/>
          </p:cNvSpPr>
          <p:nvPr>
            <p:ph type="body" sz="half" idx="2"/>
          </p:nvPr>
        </p:nvSpPr>
        <p:spPr>
          <a:xfrm>
            <a:off x="285720" y="1285860"/>
            <a:ext cx="3929090" cy="4840303"/>
          </a:xfrm>
        </p:spPr>
        <p:txBody>
          <a:bodyPr>
            <a:normAutofit lnSpcReduction="10000"/>
          </a:bodyPr>
          <a:lstStyle/>
          <a:p>
            <a:pPr>
              <a:buNone/>
            </a:pPr>
            <a:r>
              <a:rPr lang="en-US" altLang="zh-TW" b="1" dirty="0" smtClean="0">
                <a:latin typeface="Garamond" pitchFamily="18" charset="0"/>
              </a:rPr>
              <a:t>Functions of Design:</a:t>
            </a:r>
          </a:p>
          <a:p>
            <a:r>
              <a:rPr lang="en-US" altLang="zh-TW" b="1" dirty="0" smtClean="0">
                <a:latin typeface="Garamond" pitchFamily="18" charset="0"/>
              </a:rPr>
              <a:t>Reinforce metaphor, symbol or allegorical concept</a:t>
            </a:r>
          </a:p>
          <a:p>
            <a:r>
              <a:rPr lang="en-US" altLang="zh-TW" b="1" dirty="0" smtClean="0">
                <a:latin typeface="Garamond" pitchFamily="18" charset="0"/>
              </a:rPr>
              <a:t>Establish Mood and atmosphere</a:t>
            </a:r>
          </a:p>
          <a:p>
            <a:r>
              <a:rPr lang="en-US" altLang="zh-TW" b="1" dirty="0" smtClean="0">
                <a:latin typeface="Garamond" pitchFamily="18" charset="0"/>
              </a:rPr>
              <a:t>Create both variety and unity</a:t>
            </a:r>
          </a:p>
          <a:p>
            <a:r>
              <a:rPr lang="en-US" altLang="zh-TW" b="1" dirty="0" smtClean="0">
                <a:latin typeface="Garamond" pitchFamily="18" charset="0"/>
              </a:rPr>
              <a:t>Establish or clarify character relationships</a:t>
            </a:r>
            <a:r>
              <a:rPr lang="en-US" altLang="zh-TW" dirty="0" smtClean="0"/>
              <a:t> </a:t>
            </a:r>
          </a:p>
          <a:p>
            <a:endParaRPr lang="en-CA" dirty="0"/>
          </a:p>
        </p:txBody>
      </p:sp>
      <p:pic>
        <p:nvPicPr>
          <p:cNvPr id="5" name="Picture 6" descr="tartuffe-promo1"/>
          <p:cNvPicPr>
            <a:picLocks noChangeAspect="1" noChangeArrowheads="1"/>
          </p:cNvPicPr>
          <p:nvPr/>
        </p:nvPicPr>
        <p:blipFill>
          <a:blip r:embed="rId2" cstate="print"/>
          <a:srcRect/>
          <a:stretch>
            <a:fillRect/>
          </a:stretch>
        </p:blipFill>
        <p:spPr bwMode="auto">
          <a:xfrm>
            <a:off x="4286248" y="1556792"/>
            <a:ext cx="4643470" cy="4583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dirty="0" smtClean="0">
                <a:solidFill>
                  <a:schemeClr val="tx1"/>
                </a:solidFill>
              </a:rPr>
              <a:t>Costume Designer</a:t>
            </a:r>
            <a:endParaRPr lang="en-CA" sz="4400" dirty="0">
              <a:solidFill>
                <a:schemeClr val="tx1"/>
              </a:solidFill>
            </a:endParaRPr>
          </a:p>
        </p:txBody>
      </p:sp>
      <p:sp>
        <p:nvSpPr>
          <p:cNvPr id="3" name="Content Placeholder 2"/>
          <p:cNvSpPr>
            <a:spLocks noGrp="1"/>
          </p:cNvSpPr>
          <p:nvPr>
            <p:ph sz="half" idx="1"/>
          </p:nvPr>
        </p:nvSpPr>
        <p:spPr>
          <a:xfrm>
            <a:off x="214282" y="1600200"/>
            <a:ext cx="5143536" cy="4900634"/>
          </a:xfrm>
        </p:spPr>
        <p:txBody>
          <a:bodyPr>
            <a:normAutofit fontScale="92500" lnSpcReduction="10000"/>
          </a:bodyPr>
          <a:lstStyle/>
          <a:p>
            <a:r>
              <a:rPr lang="en-CA" dirty="0" smtClean="0"/>
              <a:t>Costume designers create the look of each character by designing clothes and accessories the actors will wear in performance. </a:t>
            </a:r>
          </a:p>
          <a:p>
            <a:r>
              <a:rPr lang="en-CA" dirty="0" smtClean="0"/>
              <a:t>Depending on their style and complexity, costumes may be made, bought, revamped out of existing stock or rented. Their designs need to faithfully reflect the personalities of the characters in the script. </a:t>
            </a:r>
            <a:endParaRPr lang="en-CA" dirty="0"/>
          </a:p>
        </p:txBody>
      </p:sp>
      <p:sp>
        <p:nvSpPr>
          <p:cNvPr id="10242" name="AutoShape 2" descr="data:image/jpeg;base64,/9j/4AAQSkZJRgABAQAAAQABAAD/2wCEAAkGBhQSERUUEhQVFBQVFhgXGBgYGBwYHBwXHhcdGB0YHR0cHCYfFxwjGRwYHy8gJCcpLCwsFx4xNTAqNSYrLCkBCQoKDgwOGg8PGiwkHyQsLCwsLCksLCwsLCwsLCwsLCwsLCwpLCwsLCwsLCwsLCwsLCwsLCwsLCwsLCwsLCwsLP/AABEIAR0AsQMBIgACEQEDEQH/xAAcAAAABwEBAAAAAAAAAAAAAAABAgMEBQYHAAj/xABEEAACAQIEAwUFBAcHBAIDAAABAhEAAwQSITEFQVEGImFxkQcTMoGhQrHB8BQjM1KC0eEXYnKSotLxFVPC4hajJENj/8QAGgEAAwEBAQEAAAAAAAAAAAAAAQIDAAQFBv/EACoRAAICAQMDAwQCAwAAAAAAAAABAhEDEiExBBNRIkHwFDJhkaHRgbHx/9oADAMBAAIRAxEAPwDTlpSKLZ1ApVVrlRYJlowSlMlCEogCC3QhPClQKNlomEctcVpbJXFKwLEIouWlopC/i1VWYkQoM/KtYVuRfaPjSYWw1xiNPhHMneBWe8T7dX3fPbc27WQQpnvHm2neOummnWo/tF2gOLuObi91JIHNe9lCDxaB6k/ZqFvsIM/tJg8gOWUcsoGn8Qrknkcnsevi6aMF6luW7sn20KPkvPeuhz8bMTl5bZiAJP5FaVhsbbckK6sRuAZ5x99eeuL9pbiBUTugKZ8SYkzz15bUz7Odrr2HxKXM7EZpYTuJ1BroxRlptnF1Lg57KmenAK40GEu50Vh9oA+utKlaocokK4DwpULQgUDCWWuilDRDWMFYeVJuBShFJvShEtOlBQTQ1rMKYfYU5UUhY2FLrQRg4FCRQLRoogOFHFEoVogDgVxoAa4mgYI9Yz2r43cTG4m17wqjMoI5aBWE9BPMVst94BPQE1jOLxdnGYi5fui0rBxbCF2T3hA5NqAYGg8KnkVo7OklCMm5+P5K5YchlQ/CIk7A5RA16ASJ5z5UTHMMzDQiYA5QNAfIxI6zWg8R4ZhrSghLSW8ql3vOQBmEhQBMn5iJ51S+0mCS04e0U92YIy6wQY5xpzqKxs9NdXjb4YwxnD0fDuHdVuMVZRGsDY9dQT6CpLsV7NUv3gf0hGKQ2USDGmu4Ya89tt5ruC8Fu4kZ7VpnzMRIGgM7EzpWudj+yy4O1rBut8bAeijwH41TG5facnV9v773J+zZCqFGwAA+VGIoa6ug8sCKA0MVxoGCGi0Y0FYIQik3FLxSb0AjfLXUrQ1tjAWNhS6ikcPsPKnCisBggUM0IFcRWAcKNQChiiYCumhriKBhHEpKMImQR9NqzXsPZRXxaXEWUuBxMGJUiQT5H1rTiKp/HcFYwbPiohnhcoiGO+o22B1oS4KQfsHsYm3cuvZuWzDAnvAZSBAjoevhVA9pVnK492qhYA9PCrZe4nasyVtOHbqpPp4VC4jCW8W62rjC3ecymbmo+IDWCdZipRludDjW/sWP2T8KNvAqxM+8YsPATEfSfnV5ApnwvCC1aS2NQqhfSnlXXBySds6gIo00FEASaA0Y0FBhE6GKE0EUAgRRGFKURqxhKhrq6tZg2G+EeQpwtN7Gw+VOBRFYYCuIoQa6sAA0IoJrlrBDE1HcV7QWMNHvrqW52zGJ8huaju1fagYO2XdWy7ZlynU7AAsCW8ADWZ4zt+15mzJaRTzdiSB4x8R12ERO9Bya4RSOO+Sex3tqt5ymHsNcPejMwWY5galgRsBqZiJrPO0XtBxeJuqbpUW1bS2qjLIMEEmSTuNTzNPuM48Yor7pLa3TmAe0xXuhYIiJkzlEHXUGqzetIts5w/vy5kE91hOpgrIuywAAMEKTA0zUxuMluhckHB2maX2M7Yi8i2nEmNCTLA75D1I68/Oq77QuKBMQmQsGtA5SNCLjbax9mAfPnVV4TjHW4PduQSQ+gkgjc+kyNOZ5CUOIC7ccO+ci4zEMVIDEnWCesbcqVYtMqvYbXceDWuxHajGY2wDbuhLlpwLmcBg1sicygjfQiJGpmY0rSuEY33tsEkFpIMCNR4Sfz0rH/ZNcKXrtsEZmtjKDtmH4VPtcxCXGUzYvr3pQ/q3WdOZ15EEaeINSc63XBXs76W6NPmgJqqdnO1xdhavwHPwsNmjcEcj+dKtOamjNSVolkxSxupAmiUY0WiIdXCumhBrGANEejmk3NYIlFDXRXVjClnYUsKRsbDypYGmFYM0INAK4msAE014jxBLFp7txsqICxPh+J8Oc0z45xw4dMwtXbp6W1n/gVjvbDt9evXDaxCe6tqcxszrESA53LTBjSK170iig6t8DzF8TucWxtuAVWDlUmRbtj4mMfaJ0JHlyBKfa3DYdr4tqqLaw6/rGAGZnj4SRqY585YCq7wHtm2EGJfI3vbiotpSui76knYARA56dKrFzir5GXMxLtmck7n/kt6+o7bbsfuKOyNM49icGLChcG5ygD3jIUAB3IYmWPTSqHjMNLB1lDmGVQYIA2g75vHf7qU4p2pu4sohAW2gVLdvcCBlkzufE07w2FRLYZiTcJBAMEGdlC+AjTzFBRcCmpSQiuLu3sQGVVFy2uqpmGdc2p72bWGOYsdQdKSuX1eGP7zaiANRm2HjoDyA+VTPEOAe7whxF0vbvXbqraGzEbluR8fwEiK1ecBFOYZ8xDrOuYkktBGx7u2g12kU337omvQ6fBZOz/F2wuNtucyqYUlhIgxrzkCtj7VWzcw2eyoZ/sjr9R+euxwDEXiQqySNPz4V6Ax/Erdm3bzyBcIjSQCYEnoMxA8yOU1NcFsyppozXiXFQzSCyOrBjOhW5AlZ6gj86VpfY/tdbxdsKWHvlEMu08sw6g/Ssy7UX4xrlNjbGaOoAGu2xCj01pt7y5b91dsrcUq4UupEqWMEGF1k6a7z1rnhtL0nZnjqxLUb0GrjTbAsxtrn+KBm8+fIc/CnNdR5IAFCa4UaiAKaRcUqTRGoBEsvnQ0FdWNQewdB5ClxSNkd0eVK0woeiXLgAkkADcmi38QEUsxgDn+dz4VQO3va+5bHu1tOkyVLaFoHJYOUD+8QfCtJ0rQYx1Oh52n7ei3mtWILBdXkGCRoQp+Igx4eBrImNqy7XLg967ye/DEywOYf3pB73KfV9/wBCxD/t7vuokkZpKDMolok7MTE/ZqOxfZoogcMLkhjInQAn4pGmisd9Y0qVt7NnWsaXA+49iVvYPOw7xAeMxMasq76yFgnwYDrVMXAMdSDFWC+04cAwQV0BJGqsflznWlLhLWbDLp+rIaBqSrED5bE/4api9EaXklkjqluRfDeEMQztoFB36j7PhPXyrVuE4TBYCxbu3QHvso377lzyUctTE/Ws8w/ESiERoSdfUEfMEj+KpN7QBsXVIaGtzJg5tdC2p3HTYjepTbb3OhQWnYd8WvXMVdN/EDKiAm3b3hdYnqSw/wDrYchUR2g4McMbT5SXuIWuJ1UsrRsdfluKu3ZzhiYti4j3Fp8uX99lAAHggAURJ2A1jMYzjWJ9/wAVIAzLbT3XhmKsI10+Jv8ATWUmnaEpNaWZ7busApYaGCDp5gafdWvYbH+/wlsYgatDLqO7ouVhGx3YAbTFZdxHgbre93IAy51kaTlVmWRqBB032+dTGA4g72bThoyj3ZHhlIn6D1qk9laBC5tRYfil9i5ee805spIBzQSPIknSpzsJxMW7sPBtXItuDGgIgH5T9fCq/jp7u/PSIgztQ8PeH30aZExsQfmelcKbW57mXGpY6PQllgQIMjrvStVDsdx3OiqCGglG11VhtI8RBq3A13J2rPm5KnQYUE0BNAKIAaKwowFBcoGEq6hy0FajCwGg9KNRUoSKcUJeuBVLMQAokk7ADn4Vk+OxX6ZjiWEqFKpMwJDAN/mC6c5FX3tKC65M2VAQ1wxJaDmFsTprEnfQARrIyZse2a4qEK2bPrBzRmhNdGBLag9BU5svhjySGLu3HY5ZGbvSIWXZkYCTMgTzkwvPaofiHEjbtsGH6wRLQIuAhQVM66hyZ5z4VYb/AB60LaO8++aJQaAHMCQQ0bsc0/yqg8VxZxN05VAhiNNRHITz0nXzNTgrZ0ydKhGzdDWWA/8A1tr/AIW0n5EQfNfGp1cKUwtqBByHX+Mk/nr5VXuGXjauONCHR7ZjXfUR/GqnynrVqvXzlFnJ3bdqyc3OSueB10B+tVap0Ru92QFt5ts2XQEb7E5oJHhoonwNEx3GkyKqAtcn+Ecl2+Ix060HFripayzIJAAHQan7x9Khf0ccvP5ffVIYlL1MnPNKK0ov1jtamAwPuLLBsRclmI2UnST4gRA/5pl2cxf/AOOWX4wzT1L7g+hUfKqf+jaSNfKpPsxjfduwYwsSfuPzCkn+EU0sdKyMZ7k721g21bZgFIjkQSvy+Gf4aiOH3lW66W7gFtgGUkTrlzDcyD8z0M0l2l4mbp1yyzZjl28I8JL/ACIpvhEDG2LYAYKc7HacxIO37scp86TT6NysZ1PYn8NigzZCy6qSrDaV1G/j9KRw+LhpA7obQeHP8PnUjwbsuFBuXP1lwKxVdYXQwfE9OWvOonC3oBYz3TJ56Af8fkCuV41ex6i6h6N/YvHYniSYQNcunLbu3Elte6SIzNzC5tP4q1xLgIBGoO1ZX2GZLglgGW4sQdQQQZBB3J19DWnYHDi3bRASQihQTvAEa9TVonl5ORxQxQCjimJnCiGj0VqJhPLXUE0FawiqHWjRRRRpphCF7T/s9AJggE8pqn8E4bYsnM6+8YgkuQQs8ginX+KKs/HeIfrwh/ZqmZzylmhQT9nQE/MdNaViu0VjKrveLFz3kQSQwJnWNFIAUes71z5bvY68PG4h7QLyiwikAu7yvVQPtCNQdh86ieHdmwMKwB77Kw8iYjrOlN+JZsRca4mbKiqLYadSBmIjeCdPnU3hb/u7K+8aZyAkc32+daOyHmyn8QwiZyiKVNvIFnYhj3eXxb/5TU9xO5bzES0hUzALrnW2FAXUaAHfXn0EteLYxUZmXUqsgmMo7zRCx3mysd9AG2JIo+D9oDELatoWeIZ7hkTzIVenTyp3fKEtcMc8LwoZAuIs2xbOYqrDLcYgDLkAMklpnedOsVUeOdnLlhfePlAZyAoIzKdWyso1QxyIq1hcrNeuuXufExDZT3QYtrl+DaSZEIrECShqyHgaYi0j3UVnIZwkZFe4wyhnI1PdCjqNTLHWjCeliTjqRjtiCNSQ3OPv86UEA/Pfw8qtPG+yZuYi4VVLKquUAA5TdW1mKLpqJ+0Y8dd4/Fdkwli0xuD3r5XZJ2ttohB2J6+ddSyxaOd4pWVrEMXaT9BH0FS2CtghU1BkZtdznBnaAI0586n+C8PW016yUS6xKqM/d2Yq0HqDlIjX5gio7j2GNu6ssWOWDoBopKrsde6AfmKg8ifpReOKX3MsOB4/atxnMg6QokxqfOoziWC905yGUuQ6ttmDfiDoab8G4YcReysxUBc0gAnUwBr1J+lWzjOGC2/c5Blt2w1s89CqkeZBB/JqNUzo1NJryH7J8CGIthMxFy0FKMCVh11HyMa+BNa+tZB2JxV5sjYcdwXlS6raGGhZHkSD/OtfUU8Tmm9wRRq4CjRTE7AmiNRqKwrGE4oKNQVtgh0NHiiWxoKUphCt9psJlt3GB+MlmkaaIF+5R9azHCWxcXOy5FmFHUaakRpOvyitd7R4bPh3HUfTas0uOEDZmAXz6HedulSmdGN7EdhMWriUYBVPe5ARqY8gfqaSu4pMRbt2bZhWuAehWP8AyjyqOxlwLhWWysLdvMq6akO5b5SqgRyFO+zF62MTZtk6wx8IX4TPmbmnhStUtiyfkiu2+JtjEvYsjQMgkkbhQpHhJFs+aVIYbgxs4eEAa4SDOwJDbSZ23HLSfNnwnsr/ANQxOIdLyIBcLAGSxUkwwHTlM1a7fZC1ZUL767nBMlWKg+QB09atNqMUrIQTlKyP7McEe7iB+k5ciTFtTOYg9ZjKrRpMTHSasPbLiBQW1VslwklQNIgfgJ9agLGJuW2uC0yqyNdAdoMAvvl3YkKTOwMEkAzSHC+F3L1x79y4zhVJNxzGkHYCdBqY25a71CW/JaPJINjfdLcnX7BBMAgWzM/x3xPh5VZeDYhbuCtuFXuqAIE5Sugy5iTttJO9ZV2i44122YEKTBMR3jJIHXdteflAF/8AZjeU8OCzqrOT8zP8x8qZxaVk7XBXuPY4XmW4BD+7BcjUZwSrD/Tt5UyOD/TLKsv7RBkbqCJCt5EQPkRUX+nC3iMTbPw+9cgDwY6fd8qSw75AtwfaJMajSTzBn0pHBo6YSTViOAxTIWUSDr8Jghlnb6iPGtRs4f8ASmuWmWD7sXbTRzBhgeZ0JB/xeVZx+ghy/JicwG+h8ef9R1rVPZpx9LyrYu6X7IbKf30I18yIE+U9ae02SnFqOpCvs/RlgIqe7zMt2NStwAsD6wPDStBFQ/BOz64d7xWYuv7ySeZGqxyAj0PhUyKolRyyds6uoaGKwoWKBhR6K1EwlXV2auoUEFNqOKIm1GZgBJ0inFIntbdy4O8c2SE1bosiT/lnx6axWH4tnxFwCGyse6g3gaSY3bkBsPWrf287fJePurJzqDsAZZxsfAA9YadRBAIguxeIIuviMT3EtWzlnurMqIHLaB6DoKlNnTijStoHtBbtWbmFw8kG2feOOUR9W3+lUa5jGF649s5QqlJH7pGTToTJPzNH4xx5r+La+YOZtARplGgEdIpqqfqiTzJjxgfhr6iujHjohkyOQ7tYS9bIuW2a2ygaglSDzGnpHnVov4y+9tWu3yp0EDLmJjXVQI8ZPlP2YHs61171uwMplioZlLFeZIgg6RNaJhuyAyZrrtcbkIyr5RvHmajme9NFsC97KomFMkMctoKLh3JOg35uQBmA2mfleOMXcvDLjWdM1nMI3AMA/wCknyqvY/hjtce3rmILKAJkNaa3lHzYn+CoLg/bQ4dXw2JVrlkyAR8QVhtruCDPhNJGN0xssuUQfEOKLew1tDpctmD/AHpnvD0APifGpHsnx+9hLV4qoZXWFBOzA6mN4iar5wwZyLZJEwpIgkTpI1jSrWURLJtkiSOXTJP1M6b/AA9arlqKSI4lqbZTHvkuWO5MnxJ3+tWDi2PU27ZUQQB+B+m3yqvXrcEg7gx0o5vErl3ANPKGppghkcU0TPEuJmEcHvTHy3+VSWH7TiLdwfq71sghlGh8wNqqL3pgHYVZOwXZ+3jrr4dnNq4Vz2m3BK/EhHMEGdNRlNTliVFI52pfg9CdlO0aY3DrdQidnA+y8aj8R4Gpqsx9nvYvG8OxbBwj4e4pDMj7MNVYqYM7jbnWnAUN/cnNJPYEVxoRQGsIdRXNdNA9YYS08KCjTXUQgoNKYcf4EuLte6d7ioT3gjZcw6HTUeFSCUdzAnlTUJdblT/+H4DB22utbAW2CxZyWgDw+kVjXa/tU+MuMxJWyP2dobZRME8p/n0q79teOjHlrAc27aOvdjV9d94Ijbzmsw43wq5bfLDHUjSToCI2H7pH16VsU4W/I2SOR7sjbFuTJ0HXoOZpS9cza8tlHhStu1lBDgjkRt5etJO2Y6aCRHgJroTI+5Y+xVotjVA+IJcjzgz95rUOKcas4OznvtGhgfac/uqOfnsKxrgvGThbq3lAZlzaHQHMpXX1n5Uz4txi7ibpuXmLsfQDoBsB4VDJjcp37Fo5KhQ74l2mvXcQ2JzFGY90A6BeSwdwABvzE0xxOLe64LRmiNAB6wNfOiLhydTM8qk+HcNLEaCdTB02GpPQAVSowVsmrm6HPBsMEm42sDbbciPU8vDnrUtbtCMrauxLa6d6CMpG40JHhpTE41VdVBBRfhkwWfVc+2wMQDGniadW3JbMZmZ0A/DlyrgyzbdnsdJgjJP8Ff4tw6GMbj6rp3j6ifGfCo1BHXyq94jAG6h0k9YidgIiNfzryreN4ftpDGY5DfaI38OmonWOjFmUlRxdR07xshLiwakeAcXbDYi1iFGttwY6jmPmsj50hewLhiCpkbj5UiltjoAT8vD+VXdM5KZ64wGLW7bS4hlXUMp6giQfSnNZn7G+0efDfornv2fh13tkyB/CZHkBWkzULsemuQxNBRRRg1Ax0UVqORRWFYIlFdRprq1hDpRmFFt0eKcmUbtT2BW9L2yQ/eIIgQZzCAInoP561Rb/AGVxuHYu65pmGEd2dC2vwmO6Dv3jtpW5EUlcsBhBAI8anLGmWjla5PPfFCigi5ZykkALEQwEZjsTIJjy9WXC+GW71wiCFBmVBJ+yAJk6kz5eNb3xrguHNp3uouVVZmnmIJM/U1jOCsi/iFt2zDuMzSDCqAAI+Q7scmE7A0jjKK2ZZShL2I252KI0z7yNjGbfposQJ/rBMJ2VA1M7E94FY9QACdYnpUrx/BnDNkNxHcgELrJHvAcxmcxiRGkQD1pxa4NcbD3cSbiIgYgg7lVYMMwiB3TljWZ9T3Mr9waMZC3sDaQybgY6bSd9eQiY8fu1Z4ziYgouZE1BOmdzI7ug0UdNpGpmKkb/AAu8QP1atJ3yjYzIAnRTvyK6aiml3ghLqHN0u2YwRsAZOrEnqZ/nTJ397Fca+1FcN9mYeYMbCYAmOugq33LRtsymCAxAnTUHUZhtB+VEucFFhSz2QAYGa4c255RljYzvpUlw3CLiWV7rTnV7hYc8jAMNB4jx08aTN6qo7ehyLC3rfIOFv3R8KllGhkqdB0I1omPtoSquhHvHKqVUGNByJE6wJ5Zm3p9csracpaILFe7sDBAIY+ojqY3pvdxS3MThWaAqq91ugKgz6FRXPCD1WX6nNCUWkM+K9lGSDLARqT8I7pO0nb4YgzPKo+9w+6ykkjQEHrKnWZXVgDGh2WrzxZbmKwdrMpttdZPs/DmuAAkTp3YPz5UnxDhRtgTpm0gx+T19K6WnyeapLwO/Zv2Du27i4proykaAalwSTM8gYUzvqdueqLVM9m2MRrb27ZUBG1QaZT/h+zP4ec3WnjxZCbtgZaHLXAUJoinUDUOWisaxhOK6i5q6tQRW3SkURKPFOTZ1FIo8UBoGIrtFjhZw1x2AIVDodZMaCOdee0x9xbhuKxzySSTzO8nfzrXvatjiuGVB9ttfIVj10bjqD91dOOKcXYkpNMjr3EXuYlXuMXY6E7mCCsD10Fas3ASOHC3dg5395eBMaAg5BH+FB82isgtKWv2wu5dQPPMPxrZ7fF2v4FnZciuSFB3Ka97yP4eNc+VJPYvjbZEWL05ADJj0OmvrrT7D4dL4t31MwXAMb65N+eikfMUx4TYlgFgmNj93l+FWXAYRMNh0Q6LaTvEnTqx8y0n51CKLTdFP9oV9bODCn47jgLO8L3i33CfHxqr9nsYbCI6sQRPxagZgJBB0yxGg103FMe1HG2x+KLKCEAyoP3bY1mPHc/IUtY4YSoEmfsr9810xwuaog8qi7ZcO0OEcXDiT7tfeBUVCx+ysg/CRvrrtHlVd7L28+MtI4gAAHX7IBbWep3pl2p43dvJaV5i2I/i0BPoB9aHstcb31sgmWIWfM5aj23GNstrUnSN74dZDLnPMyOsfhpr86pPafimfFm2BotufuykecsP4ab4ftW9hbtuTdb3txQToMqtkAXQkzlJJOmtVniHH2vGTlGhBgnXeJ676bbRzqTyLgtDp5Xb4NP7B8PhmuZMpjLMRmBAbXmRMb9fGryBUB2ExPvMDYf7WQKfEqSv4VYlFWjwjkyP1NBYrjRjRTREOojCj0U1gjeK6jzXUQ2GtmlAai7b0pmpdZtBIiisajmuRSNy/GpIUban860NZtBQfbBxEBrSAgkA5gDsTqs9JFZdicQY6HkDWh9tVw9zFsLgmUTK6ySd9JXl9Nap+KwFvIAWHvSYRUGYEyI1M7kjXbeKrHqaVUN9Nbuyd9mnYj3yPiL2zBkteAIIZx9QPn4VcO0/dw6qAAJygDYRpHhtt0p1cxS8OwVtXaSiKgnm3Xyn0AqrXcScT7u0CSFJus3iwBHl1+dSnKxoIHsTwY+8a8SxZs2n7qlpUDqSADJ2iKke0+KIGVBOQSxP741EeKmDFPhb/AEezlUgMZJPPb8N48qisZAU9Tz315T5/jSS4odc2UTg3DVC3yAc+Z1iIhQQco+W/jFKq8Bj0EClL4NtAsdc2u5J7x8yZ+lQWKvkSpMR6+XpXZ00rs5eohwNOKYrP93nUrwBcpB5gjr4Goc4dpUkQOXlVz7I8D97dWTAVsx8hv/L51s7sfCqJJ+A3fiymDsdT9rNB1AMNz0qK4tgmM90ST8Wgn5anl15VonH+GXbote7kJ763nOs+7mDA6aAfOpK1wCysZlHz/PlXF24p2dv1E2txp7IcYf0NkYEZLhiejCfvn1HWr6Lw6j1qpXuOYTDiGuIoHIan0FQON9p9hTFpHuHl9mip0qRzyjrdmlNeHUetE/SV6j1rI8X2/wAS/wCzVLYPPc/XSoXFcZvtrcvXG8Aco+kVtcvBuz+Tc24laG7qPmKb3uP2BvdT/MKwm3cZtDqddydemn53qSwOEuExqZ5AffNbXIbsrya1/wDJMP8A963/AJhXVnf/AEi7/wBo/wCn/bQ1u5I3aXk0RTRtaFFoYoUJYRRUFxa3aZ++MxBnUmNtomIjlGvOZp5xnORlW5kH90Sx8P7ojTTUzuKrONst3ESdXGZonuiTOu7F8u87a6AiikFFW7XwMSIzfswsyAIJMmZ0aB5Ut2D4R+kYx77juWfhEAAudAdJmBrOvI1E9psct3EOynRIQNPMatp0MnXyqzdkcNcSzY92wW2Ve7d/vMXyoB8lGvIBh9qQFydEvTAkO2HDzjctlY7rgtO0AEQTy3n5eNOMFgLODtwDmc7nqYPpqIo+Jx7B/dpoSCSx2Gk/MxHrTC932BJzDKAD1nn5a/Wm1EK9hp2jxL3LeRTle42Xf4VjMSY6KJ08BSPEHAQMSAOpMHYEeZ0G/Q0rir4GUNBiWGYdZE+AC7mqvxnjdtyi55UNDAKYyxtPUxE/3jS8jDHjlwhjHI/k+kU5wPBbV1PfNcVSTqqBrjztASIBJjckUxv3w86yIIEnwjYTzqZ7I5nsvaNzKoYME90Xk5py93Xl1jU06bitg1bGfFcGJsoitDjMQZmSWBZtNzGscgOUVN8Dx1rB3Lju2dsqhQoncAtJ2OqiOmvWoDHlmv3ZmRmG+pnYECQsCBA0gCk2fWLYnx3Pr/IULbQ2lFwx/tIvHS0oTxOp/lVcxfaG/cP6y4x8J/AUvwvsveu6gNrudvr/AFFW7hfs9RBmuEDmdfxNCkakiiWMG9zZSZqWtdnWQZrkIPHerPxHjuGwsrZUXHGmn4mqrfx13EvL7cgNgKF+DCVy6o0QFp5n8Bzo2FwbOecnpv8AKKm+DdmGc7b8+lXzhfAEsiQAW6mtRnJIq3BewtxgDchF/wBRq5YDglq0O6uvWnSsdRSbMTpNHYk5OQfLXU2yDp99dS6haHwGldcGmm9FRvCjyemlUFKZj+LH9I91DAoudzGw1C6+MHTwGwGtI7Q9rGbNbskqraF9iRzC/ujqd46VZPaHxFUcoPicQYGsDTUjyHPYVRLaByAA51ElUzHaO6Nid9Sfuike72OrHBVbGOA4ZcvEsqsLYjO4BIWdh4noPKrovaLJlGHwt6FRUGeFAVZ105knXXkKc8PuYwWhZweE9zbH2rhliebHaSaUPs+xl8zicRAO4HLyAgU1AlJMgePdq7xtMrWkVnXKGV80KWBaRzmD6mmmH7ZsqqluzOUAAkkknqdBJNaDgPZVhE1fPcPico9AKsOE7O4e1patKniBr670aiSbRkNzhXEcYc3uyqQAF+AQOWplutL4X2b4tjLKAepj+v3VtVuwANBSgSm2BqMpt+zC6B3jy60XAcIbBXbtoXLgDKr5bahnfNOxj9WJBEmK1kpWedpcbi7OKuG2jlTEDIWVlA2lQcp3/qKWXHA8G5OiodmOzv6Xeuoze7IbMyzLEEnY/aA2J671ovDOx1iwB3A0c2j7tqzXF2Lz3f0hZt3M3dgZChkt3pAy7hfHxpzi+3mIuILd0lT+8vdDeJ/MVPcrJP2L9xXtXYw8iQzDZV2nxjSqdxbtPevnvNkWfgHT1qCscPu3DCAEnWZE/fVs4P2NYmbnoBWURaSIrA8Je8QAunQefM/n51d+EdjFUAv6AR/zU7w7hdu0oCjbnFSPKmonKfgaW8EEEKABS629KUG9KZaKRNjV6SvDXwNPDbFIXhStBQ2iuos+JrqXcNDpGpQtSCNSqinQo2vcNt3DL20b/EoP3ilbeFQaBVHkAKXC0EU25rOyCgYiKMPKuNBhDZaEIK60NBR4ogC0MxRgtAy0QBS/TWiXVB3g0crRcms0tsIje4ZadSrorDxANVfiXYNW/ZERrCuocAnpMH61ciKLFHZhjOUeGU3gns9Sy/vGILAQMqhQPHTUnxJq2WrAUbU4mga2PStXgMpOTtnKBQWwNT1oaKixpWFDkUGahIrorAE2aBSVwTvSjik7tKwjePzNdRcw611KEp59ptgDT/y/20H9qNr8q1ZR7yaUQ1fsLy/n+CLyvwjVl9rFn9xj5f1pJva3b5Wm9R/OsvWuMdK3ZXli91+DSj7Wx/2vz60Qe1r/APn9P/as3L+FE954UexHy/2buyNQs+1tY1Q+n9aP/a6v/bPp/Wsr9/4UBuGt2F5f7N3JGpt7YF5Wj6f+1J3Pa/0Q+n9azA3NY8aTz1uxHy/2buSNHb2vXP3I9P5V39rdw7pPp/Ks6BpQCK3Yh+f2wd2XxIv59q1z90/T+VFb2rXeSn1H+2qCTpXE1vp4fn9sPdn8SL4fape6H1H+2gb2o3uh/wA39KoqmjZt6PYh4/lg7k/lF4HtSuxsf8w/20qvtTuc1b5MP9lUAtXbUr6fG/8Ar/sPdn8SNEHtXuckPzI/20S57V73JB6j/bWfzXUV08F5/b/s3cl8SLz/AGo3/wB1aRu+03EHpVMmuDa03Yh4/wBg1yLX/aLf6igqrV1Hsw8G1y8n/9k=">
            <a:hlinkClick r:id="rId2"/>
          </p:cNvPr>
          <p:cNvSpPr>
            <a:spLocks noChangeAspect="1" noChangeArrowheads="1"/>
          </p:cNvSpPr>
          <p:nvPr/>
        </p:nvSpPr>
        <p:spPr bwMode="auto">
          <a:xfrm>
            <a:off x="0" y="-1820863"/>
            <a:ext cx="2362200" cy="38004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244" name="AutoShape 4" descr="data:image/jpeg;base64,/9j/4AAQSkZJRgABAQAAAQABAAD/2wCEAAkGBhQSERUUEhQVFBQVFhgXGBgYGBwYHBwXHhcdGB0YHR0cHCYfFxwjGRwYHy8gJCcpLCwsFx4xNTAqNSYrLCkBCQoKDgwOGg8PGiwkHyQsLCwsLCksLCwsLCwsLCwsLCwsLCwpLCwsLCwsLCwsLCwsLCwsLCwsLCwsLCwsLCwsLP/AABEIAR0AsQMBIgACEQEDEQH/xAAcAAAABwEBAAAAAAAAAAAAAAABAgMEBQYHAAj/xABEEAACAQIEAwUFBAcHBAIDAAABAhEAAwQSITEFQVEGImFxkQcTMoGhQrHB8BQjM1KC0eEXYnKSotLxFVPC4hajJENj/8QAGgEAAwEBAQEAAAAAAAAAAAAAAQIDAAQFBv/EACoRAAICAQMDAwQCAwAAAAAAAAABAhEDEiExBBNRIkHwFDJhkaHRgbHx/9oADAMBAAIRAxEAPwDTlpSKLZ1ApVVrlRYJlowSlMlCEogCC3QhPClQKNlomEctcVpbJXFKwLEIouWlopC/i1VWYkQoM/KtYVuRfaPjSYWw1xiNPhHMneBWe8T7dX3fPbc27WQQpnvHm2neOummnWo/tF2gOLuObi91JIHNe9lCDxaB6k/ZqFvsIM/tJg8gOWUcsoGn8Qrknkcnsevi6aMF6luW7sn20KPkvPeuhz8bMTl5bZiAJP5FaVhsbbckK6sRuAZ5x99eeuL9pbiBUTugKZ8SYkzz15bUz7Odrr2HxKXM7EZpYTuJ1BroxRlptnF1Lg57KmenAK40GEu50Vh9oA+utKlaocokK4DwpULQgUDCWWuilDRDWMFYeVJuBShFJvShEtOlBQTQ1rMKYfYU5UUhY2FLrQRg4FCRQLRoogOFHFEoVogDgVxoAa4mgYI9Yz2r43cTG4m17wqjMoI5aBWE9BPMVst94BPQE1jOLxdnGYi5fui0rBxbCF2T3hA5NqAYGg8KnkVo7OklCMm5+P5K5YchlQ/CIk7A5RA16ASJ5z5UTHMMzDQiYA5QNAfIxI6zWg8R4ZhrSghLSW8ql3vOQBmEhQBMn5iJ51S+0mCS04e0U92YIy6wQY5xpzqKxs9NdXjb4YwxnD0fDuHdVuMVZRGsDY9dQT6CpLsV7NUv3gf0hGKQ2USDGmu4Ya89tt5ruC8Fu4kZ7VpnzMRIGgM7EzpWudj+yy4O1rBut8bAeijwH41TG5facnV9v773J+zZCqFGwAA+VGIoa6ug8sCKA0MVxoGCGi0Y0FYIQik3FLxSb0AjfLXUrQ1tjAWNhS6ikcPsPKnCisBggUM0IFcRWAcKNQChiiYCumhriKBhHEpKMImQR9NqzXsPZRXxaXEWUuBxMGJUiQT5H1rTiKp/HcFYwbPiohnhcoiGO+o22B1oS4KQfsHsYm3cuvZuWzDAnvAZSBAjoevhVA9pVnK492qhYA9PCrZe4nasyVtOHbqpPp4VC4jCW8W62rjC3ecymbmo+IDWCdZipRludDjW/sWP2T8KNvAqxM+8YsPATEfSfnV5ApnwvCC1aS2NQqhfSnlXXBySds6gIo00FEASaA0Y0FBhE6GKE0EUAgRRGFKURqxhKhrq6tZg2G+EeQpwtN7Gw+VOBRFYYCuIoQa6sAA0IoJrlrBDE1HcV7QWMNHvrqW52zGJ8huaju1fagYO2XdWy7ZlynU7AAsCW8ADWZ4zt+15mzJaRTzdiSB4x8R12ERO9Bya4RSOO+Sex3tqt5ymHsNcPejMwWY5galgRsBqZiJrPO0XtBxeJuqbpUW1bS2qjLIMEEmSTuNTzNPuM48Yor7pLa3TmAe0xXuhYIiJkzlEHXUGqzetIts5w/vy5kE91hOpgrIuywAAMEKTA0zUxuMluhckHB2maX2M7Yi8i2nEmNCTLA75D1I68/Oq77QuKBMQmQsGtA5SNCLjbax9mAfPnVV4TjHW4PduQSQ+gkgjc+kyNOZ5CUOIC7ccO+ci4zEMVIDEnWCesbcqVYtMqvYbXceDWuxHajGY2wDbuhLlpwLmcBg1sicygjfQiJGpmY0rSuEY33tsEkFpIMCNR4Sfz0rH/ZNcKXrtsEZmtjKDtmH4VPtcxCXGUzYvr3pQ/q3WdOZ15EEaeINSc63XBXs76W6NPmgJqqdnO1xdhavwHPwsNmjcEcj+dKtOamjNSVolkxSxupAmiUY0WiIdXCumhBrGANEejmk3NYIlFDXRXVjClnYUsKRsbDypYGmFYM0INAK4msAE014jxBLFp7txsqICxPh+J8Oc0z45xw4dMwtXbp6W1n/gVjvbDt9evXDaxCe6tqcxszrESA53LTBjSK170iig6t8DzF8TucWxtuAVWDlUmRbtj4mMfaJ0JHlyBKfa3DYdr4tqqLaw6/rGAGZnj4SRqY585YCq7wHtm2EGJfI3vbiotpSui76knYARA56dKrFzir5GXMxLtmck7n/kt6+o7bbsfuKOyNM49icGLChcG5ygD3jIUAB3IYmWPTSqHjMNLB1lDmGVQYIA2g75vHf7qU4p2pu4sohAW2gVLdvcCBlkzufE07w2FRLYZiTcJBAMEGdlC+AjTzFBRcCmpSQiuLu3sQGVVFy2uqpmGdc2p72bWGOYsdQdKSuX1eGP7zaiANRm2HjoDyA+VTPEOAe7whxF0vbvXbqraGzEbluR8fwEiK1ecBFOYZ8xDrOuYkktBGx7u2g12kU337omvQ6fBZOz/F2wuNtucyqYUlhIgxrzkCtj7VWzcw2eyoZ/sjr9R+euxwDEXiQqySNPz4V6Ax/Erdm3bzyBcIjSQCYEnoMxA8yOU1NcFsyppozXiXFQzSCyOrBjOhW5AlZ6gj86VpfY/tdbxdsKWHvlEMu08sw6g/Ssy7UX4xrlNjbGaOoAGu2xCj01pt7y5b91dsrcUq4UupEqWMEGF1k6a7z1rnhtL0nZnjqxLUb0GrjTbAsxtrn+KBm8+fIc/CnNdR5IAFCa4UaiAKaRcUqTRGoBEsvnQ0FdWNQewdB5ClxSNkd0eVK0woeiXLgAkkADcmi38QEUsxgDn+dz4VQO3va+5bHu1tOkyVLaFoHJYOUD+8QfCtJ0rQYx1Oh52n7ei3mtWILBdXkGCRoQp+Igx4eBrImNqy7XLg967ye/DEywOYf3pB73KfV9/wBCxD/t7vuokkZpKDMolok7MTE/ZqOxfZoogcMLkhjInQAn4pGmisd9Y0qVt7NnWsaXA+49iVvYPOw7xAeMxMasq76yFgnwYDrVMXAMdSDFWC+04cAwQV0BJGqsflznWlLhLWbDLp+rIaBqSrED5bE/4api9EaXklkjqluRfDeEMQztoFB36j7PhPXyrVuE4TBYCxbu3QHvso377lzyUctTE/Ws8w/ESiERoSdfUEfMEj+KpN7QBsXVIaGtzJg5tdC2p3HTYjepTbb3OhQWnYd8WvXMVdN/EDKiAm3b3hdYnqSw/wDrYchUR2g4McMbT5SXuIWuJ1UsrRsdfluKu3ZzhiYti4j3Fp8uX99lAAHggAURJ2A1jMYzjWJ9/wAVIAzLbT3XhmKsI10+Jv8ATWUmnaEpNaWZ7busApYaGCDp5gafdWvYbH+/wlsYgatDLqO7ouVhGx3YAbTFZdxHgbre93IAy51kaTlVmWRqBB032+dTGA4g72bThoyj3ZHhlIn6D1qk9laBC5tRYfil9i5ee805spIBzQSPIknSpzsJxMW7sPBtXItuDGgIgH5T9fCq/jp7u/PSIgztQ8PeH30aZExsQfmelcKbW57mXGpY6PQllgQIMjrvStVDsdx3OiqCGglG11VhtI8RBq3A13J2rPm5KnQYUE0BNAKIAaKwowFBcoGEq6hy0FajCwGg9KNRUoSKcUJeuBVLMQAokk7ADn4Vk+OxX6ZjiWEqFKpMwJDAN/mC6c5FX3tKC65M2VAQ1wxJaDmFsTprEnfQARrIyZse2a4qEK2bPrBzRmhNdGBLag9BU5svhjySGLu3HY5ZGbvSIWXZkYCTMgTzkwvPaofiHEjbtsGH6wRLQIuAhQVM66hyZ5z4VYb/AB60LaO8++aJQaAHMCQQ0bsc0/yqg8VxZxN05VAhiNNRHITz0nXzNTgrZ0ydKhGzdDWWA/8A1tr/AIW0n5EQfNfGp1cKUwtqBByHX+Mk/nr5VXuGXjauONCHR7ZjXfUR/GqnynrVqvXzlFnJ3bdqyc3OSueB10B+tVap0Ru92QFt5ts2XQEb7E5oJHhoonwNEx3GkyKqAtcn+Ecl2+Ix060HFripayzIJAAHQan7x9Khf0ccvP5ffVIYlL1MnPNKK0ov1jtamAwPuLLBsRclmI2UnST4gRA/5pl2cxf/AOOWX4wzT1L7g+hUfKqf+jaSNfKpPsxjfduwYwsSfuPzCkn+EU0sdKyMZ7k721g21bZgFIjkQSvy+Gf4aiOH3lW66W7gFtgGUkTrlzDcyD8z0M0l2l4mbp1yyzZjl28I8JL/ACIpvhEDG2LYAYKc7HacxIO37scp86TT6NysZ1PYn8NigzZCy6qSrDaV1G/j9KRw+LhpA7obQeHP8PnUjwbsuFBuXP1lwKxVdYXQwfE9OWvOonC3oBYz3TJ56Af8fkCuV41ex6i6h6N/YvHYniSYQNcunLbu3Elte6SIzNzC5tP4q1xLgIBGoO1ZX2GZLglgGW4sQdQQQZBB3J19DWnYHDi3bRASQihQTvAEa9TVonl5ORxQxQCjimJnCiGj0VqJhPLXUE0FawiqHWjRRRRpphCF7T/s9AJggE8pqn8E4bYsnM6+8YgkuQQs8ginX+KKs/HeIfrwh/ZqmZzylmhQT9nQE/MdNaViu0VjKrveLFz3kQSQwJnWNFIAUes71z5bvY68PG4h7QLyiwikAu7yvVQPtCNQdh86ieHdmwMKwB77Kw8iYjrOlN+JZsRca4mbKiqLYadSBmIjeCdPnU3hb/u7K+8aZyAkc32+daOyHmyn8QwiZyiKVNvIFnYhj3eXxb/5TU9xO5bzES0hUzALrnW2FAXUaAHfXn0EteLYxUZmXUqsgmMo7zRCx3mysd9AG2JIo+D9oDELatoWeIZ7hkTzIVenTyp3fKEtcMc8LwoZAuIs2xbOYqrDLcYgDLkAMklpnedOsVUeOdnLlhfePlAZyAoIzKdWyso1QxyIq1hcrNeuuXufExDZT3QYtrl+DaSZEIrECShqyHgaYi0j3UVnIZwkZFe4wyhnI1PdCjqNTLHWjCeliTjqRjtiCNSQ3OPv86UEA/Pfw8qtPG+yZuYi4VVLKquUAA5TdW1mKLpqJ+0Y8dd4/Fdkwli0xuD3r5XZJ2ttohB2J6+ddSyxaOd4pWVrEMXaT9BH0FS2CtghU1BkZtdznBnaAI0586n+C8PW016yUS6xKqM/d2Yq0HqDlIjX5gio7j2GNu6ssWOWDoBopKrsde6AfmKg8ifpReOKX3MsOB4/atxnMg6QokxqfOoziWC905yGUuQ6ttmDfiDoab8G4YcReysxUBc0gAnUwBr1J+lWzjOGC2/c5Blt2w1s89CqkeZBB/JqNUzo1NJryH7J8CGIthMxFy0FKMCVh11HyMa+BNa+tZB2JxV5sjYcdwXlS6raGGhZHkSD/OtfUU8Tmm9wRRq4CjRTE7AmiNRqKwrGE4oKNQVtgh0NHiiWxoKUphCt9psJlt3GB+MlmkaaIF+5R9azHCWxcXOy5FmFHUaakRpOvyitd7R4bPh3HUfTas0uOEDZmAXz6HedulSmdGN7EdhMWriUYBVPe5ARqY8gfqaSu4pMRbt2bZhWuAehWP8AyjyqOxlwLhWWysLdvMq6akO5b5SqgRyFO+zF62MTZtk6wx8IX4TPmbmnhStUtiyfkiu2+JtjEvYsjQMgkkbhQpHhJFs+aVIYbgxs4eEAa4SDOwJDbSZ23HLSfNnwnsr/ANQxOIdLyIBcLAGSxUkwwHTlM1a7fZC1ZUL767nBMlWKg+QB09atNqMUrIQTlKyP7McEe7iB+k5ciTFtTOYg9ZjKrRpMTHSasPbLiBQW1VslwklQNIgfgJ9agLGJuW2uC0yqyNdAdoMAvvl3YkKTOwMEkAzSHC+F3L1x79y4zhVJNxzGkHYCdBqY25a71CW/JaPJINjfdLcnX7BBMAgWzM/x3xPh5VZeDYhbuCtuFXuqAIE5Sugy5iTttJO9ZV2i44122YEKTBMR3jJIHXdteflAF/8AZjeU8OCzqrOT8zP8x8qZxaVk7XBXuPY4XmW4BD+7BcjUZwSrD/Tt5UyOD/TLKsv7RBkbqCJCt5EQPkRUX+nC3iMTbPw+9cgDwY6fd8qSw75AtwfaJMajSTzBn0pHBo6YSTViOAxTIWUSDr8Jghlnb6iPGtRs4f8ASmuWmWD7sXbTRzBhgeZ0JB/xeVZx+ghy/JicwG+h8ef9R1rVPZpx9LyrYu6X7IbKf30I18yIE+U9ae02SnFqOpCvs/RlgIqe7zMt2NStwAsD6wPDStBFQ/BOz64d7xWYuv7ySeZGqxyAj0PhUyKolRyyds6uoaGKwoWKBhR6K1EwlXV2auoUEFNqOKIm1GZgBJ0inFIntbdy4O8c2SE1bosiT/lnx6axWH4tnxFwCGyse6g3gaSY3bkBsPWrf287fJePurJzqDsAZZxsfAA9YadRBAIguxeIIuviMT3EtWzlnurMqIHLaB6DoKlNnTijStoHtBbtWbmFw8kG2feOOUR9W3+lUa5jGF649s5QqlJH7pGTToTJPzNH4xx5r+La+YOZtARplGgEdIpqqfqiTzJjxgfhr6iujHjohkyOQ7tYS9bIuW2a2ygaglSDzGnpHnVov4y+9tWu3yp0EDLmJjXVQI8ZPlP2YHs61171uwMplioZlLFeZIgg6RNaJhuyAyZrrtcbkIyr5RvHmajme9NFsC97KomFMkMctoKLh3JOg35uQBmA2mfleOMXcvDLjWdM1nMI3AMA/wCknyqvY/hjtce3rmILKAJkNaa3lHzYn+CoLg/bQ4dXw2JVrlkyAR8QVhtruCDPhNJGN0xssuUQfEOKLew1tDpctmD/AHpnvD0APifGpHsnx+9hLV4qoZXWFBOzA6mN4iar5wwZyLZJEwpIgkTpI1jSrWURLJtkiSOXTJP1M6b/AA9arlqKSI4lqbZTHvkuWO5MnxJ3+tWDi2PU27ZUQQB+B+m3yqvXrcEg7gx0o5vErl3ANPKGppghkcU0TPEuJmEcHvTHy3+VSWH7TiLdwfq71sghlGh8wNqqL3pgHYVZOwXZ+3jrr4dnNq4Vz2m3BK/EhHMEGdNRlNTliVFI52pfg9CdlO0aY3DrdQidnA+y8aj8R4Gpqsx9nvYvG8OxbBwj4e4pDMj7MNVYqYM7jbnWnAUN/cnNJPYEVxoRQGsIdRXNdNA9YYS08KCjTXUQgoNKYcf4EuLte6d7ioT3gjZcw6HTUeFSCUdzAnlTUJdblT/+H4DB22utbAW2CxZyWgDw+kVjXa/tU+MuMxJWyP2dobZRME8p/n0q79teOjHlrAc27aOvdjV9d94Ijbzmsw43wq5bfLDHUjSToCI2H7pH16VsU4W/I2SOR7sjbFuTJ0HXoOZpS9cza8tlHhStu1lBDgjkRt5etJO2Y6aCRHgJroTI+5Y+xVotjVA+IJcjzgz95rUOKcas4OznvtGhgfac/uqOfnsKxrgvGThbq3lAZlzaHQHMpXX1n5Uz4txi7ibpuXmLsfQDoBsB4VDJjcp37Fo5KhQ74l2mvXcQ2JzFGY90A6BeSwdwABvzE0xxOLe64LRmiNAB6wNfOiLhydTM8qk+HcNLEaCdTB02GpPQAVSowVsmrm6HPBsMEm42sDbbciPU8vDnrUtbtCMrauxLa6d6CMpG40JHhpTE41VdVBBRfhkwWfVc+2wMQDGniadW3JbMZmZ0A/DlyrgyzbdnsdJgjJP8Ff4tw6GMbj6rp3j6ifGfCo1BHXyq94jAG6h0k9YidgIiNfzryreN4ftpDGY5DfaI38OmonWOjFmUlRxdR07xshLiwakeAcXbDYi1iFGttwY6jmPmsj50hewLhiCpkbj5UiltjoAT8vD+VXdM5KZ64wGLW7bS4hlXUMp6giQfSnNZn7G+0efDfornv2fh13tkyB/CZHkBWkzULsemuQxNBRRRg1Ax0UVqORRWFYIlFdRprq1hDpRmFFt0eKcmUbtT2BW9L2yQ/eIIgQZzCAInoP561Rb/AGVxuHYu65pmGEd2dC2vwmO6Dv3jtpW5EUlcsBhBAI8anLGmWjla5PPfFCigi5ZykkALEQwEZjsTIJjy9WXC+GW71wiCFBmVBJ+yAJk6kz5eNb3xrguHNp3uouVVZmnmIJM/U1jOCsi/iFt2zDuMzSDCqAAI+Q7scmE7A0jjKK2ZZShL2I252KI0z7yNjGbfposQJ/rBMJ2VA1M7E94FY9QACdYnpUrx/BnDNkNxHcgELrJHvAcxmcxiRGkQD1pxa4NcbD3cSbiIgYgg7lVYMMwiB3TljWZ9T3Mr9waMZC3sDaQybgY6bSd9eQiY8fu1Z4ziYgouZE1BOmdzI7ug0UdNpGpmKkb/AAu8QP1atJ3yjYzIAnRTvyK6aiml3ghLqHN0u2YwRsAZOrEnqZ/nTJ397Fca+1FcN9mYeYMbCYAmOugq33LRtsymCAxAnTUHUZhtB+VEucFFhSz2QAYGa4c255RljYzvpUlw3CLiWV7rTnV7hYc8jAMNB4jx08aTN6qo7ehyLC3rfIOFv3R8KllGhkqdB0I1omPtoSquhHvHKqVUGNByJE6wJ5Zm3p9csracpaILFe7sDBAIY+ojqY3pvdxS3MThWaAqq91ugKgz6FRXPCD1WX6nNCUWkM+K9lGSDLARqT8I7pO0nb4YgzPKo+9w+6ykkjQEHrKnWZXVgDGh2WrzxZbmKwdrMpttdZPs/DmuAAkTp3YPz5UnxDhRtgTpm0gx+T19K6WnyeapLwO/Zv2Du27i4proykaAalwSTM8gYUzvqdueqLVM9m2MRrb27ZUBG1QaZT/h+zP4ec3WnjxZCbtgZaHLXAUJoinUDUOWisaxhOK6i5q6tQRW3SkURKPFOTZ1FIo8UBoGIrtFjhZw1x2AIVDodZMaCOdee0x9xbhuKxzySSTzO8nfzrXvatjiuGVB9ttfIVj10bjqD91dOOKcXYkpNMjr3EXuYlXuMXY6E7mCCsD10Fas3ASOHC3dg5395eBMaAg5BH+FB82isgtKWv2wu5dQPPMPxrZ7fF2v4FnZciuSFB3Ka97yP4eNc+VJPYvjbZEWL05ADJj0OmvrrT7D4dL4t31MwXAMb65N+eikfMUx4TYlgFgmNj93l+FWXAYRMNh0Q6LaTvEnTqx8y0n51CKLTdFP9oV9bODCn47jgLO8L3i33CfHxqr9nsYbCI6sQRPxagZgJBB0yxGg103FMe1HG2x+KLKCEAyoP3bY1mPHc/IUtY4YSoEmfsr9810xwuaog8qi7ZcO0OEcXDiT7tfeBUVCx+ysg/CRvrrtHlVd7L28+MtI4gAAHX7IBbWep3pl2p43dvJaV5i2I/i0BPoB9aHstcb31sgmWIWfM5aj23GNstrUnSN74dZDLnPMyOsfhpr86pPafimfFm2BotufuykecsP4ab4ftW9hbtuTdb3txQToMqtkAXQkzlJJOmtVniHH2vGTlGhBgnXeJ676bbRzqTyLgtDp5Xb4NP7B8PhmuZMpjLMRmBAbXmRMb9fGryBUB2ExPvMDYf7WQKfEqSv4VYlFWjwjkyP1NBYrjRjRTREOojCj0U1gjeK6jzXUQ2GtmlAai7b0pmpdZtBIiisajmuRSNy/GpIUban860NZtBQfbBxEBrSAgkA5gDsTqs9JFZdicQY6HkDWh9tVw9zFsLgmUTK6ySd9JXl9Nap+KwFvIAWHvSYRUGYEyI1M7kjXbeKrHqaVUN9Nbuyd9mnYj3yPiL2zBkteAIIZx9QPn4VcO0/dw6qAAJygDYRpHhtt0p1cxS8OwVtXaSiKgnm3Xyn0AqrXcScT7u0CSFJus3iwBHl1+dSnKxoIHsTwY+8a8SxZs2n7qlpUDqSADJ2iKke0+KIGVBOQSxP741EeKmDFPhb/AEezlUgMZJPPb8N48qisZAU9Tz315T5/jSS4odc2UTg3DVC3yAc+Z1iIhQQco+W/jFKq8Bj0EClL4NtAsdc2u5J7x8yZ+lQWKvkSpMR6+XpXZ00rs5eohwNOKYrP93nUrwBcpB5gjr4Goc4dpUkQOXlVz7I8D97dWTAVsx8hv/L51s7sfCqJJ+A3fiymDsdT9rNB1AMNz0qK4tgmM90ST8Wgn5anl15VonH+GXbote7kJ763nOs+7mDA6aAfOpK1wCysZlHz/PlXF24p2dv1E2txp7IcYf0NkYEZLhiejCfvn1HWr6Lw6j1qpXuOYTDiGuIoHIan0FQON9p9hTFpHuHl9mip0qRzyjrdmlNeHUetE/SV6j1rI8X2/wAS/wCzVLYPPc/XSoXFcZvtrcvXG8Aco+kVtcvBuz+Tc24laG7qPmKb3uP2BvdT/MKwm3cZtDqddydemn53qSwOEuExqZ5AffNbXIbsrya1/wDJMP8A963/AJhXVnf/AEi7/wBo/wCn/bQ1u5I3aXk0RTRtaFFoYoUJYRRUFxa3aZ++MxBnUmNtomIjlGvOZp5xnORlW5kH90Sx8P7ojTTUzuKrONst3ESdXGZonuiTOu7F8u87a6AiikFFW7XwMSIzfswsyAIJMmZ0aB5Ut2D4R+kYx77juWfhEAAudAdJmBrOvI1E9psct3EOynRIQNPMatp0MnXyqzdkcNcSzY92wW2Ve7d/vMXyoB8lGvIBh9qQFydEvTAkO2HDzjctlY7rgtO0AEQTy3n5eNOMFgLODtwDmc7nqYPpqIo+Jx7B/dpoSCSx2Gk/MxHrTC932BJzDKAD1nn5a/Wm1EK9hp2jxL3LeRTle42Xf4VjMSY6KJ08BSPEHAQMSAOpMHYEeZ0G/Q0rir4GUNBiWGYdZE+AC7mqvxnjdtyi55UNDAKYyxtPUxE/3jS8jDHjlwhjHI/k+kU5wPBbV1PfNcVSTqqBrjztASIBJjckUxv3w86yIIEnwjYTzqZ7I5nsvaNzKoYME90Xk5py93Xl1jU06bitg1bGfFcGJsoitDjMQZmSWBZtNzGscgOUVN8Dx1rB3Lju2dsqhQoncAtJ2OqiOmvWoDHlmv3ZmRmG+pnYECQsCBA0gCk2fWLYnx3Pr/IULbQ2lFwx/tIvHS0oTxOp/lVcxfaG/cP6y4x8J/AUvwvsveu6gNrudvr/AFFW7hfs9RBmuEDmdfxNCkakiiWMG9zZSZqWtdnWQZrkIPHerPxHjuGwsrZUXHGmn4mqrfx13EvL7cgNgKF+DCVy6o0QFp5n8Bzo2FwbOecnpv8AKKm+DdmGc7b8+lXzhfAEsiQAW6mtRnJIq3BewtxgDchF/wBRq5YDglq0O6uvWnSsdRSbMTpNHYk5OQfLXU2yDp99dS6haHwGldcGmm9FRvCjyemlUFKZj+LH9I91DAoudzGw1C6+MHTwGwGtI7Q9rGbNbskqraF9iRzC/ujqd46VZPaHxFUcoPicQYGsDTUjyHPYVRLaByAA51ElUzHaO6Nid9Sfuike72OrHBVbGOA4ZcvEsqsLYjO4BIWdh4noPKrovaLJlGHwt6FRUGeFAVZ105knXXkKc8PuYwWhZweE9zbH2rhliebHaSaUPs+xl8zicRAO4HLyAgU1AlJMgePdq7xtMrWkVnXKGV80KWBaRzmD6mmmH7ZsqqluzOUAAkkknqdBJNaDgPZVhE1fPcPico9AKsOE7O4e1patKniBr670aiSbRkNzhXEcYc3uyqQAF+AQOWplutL4X2b4tjLKAepj+v3VtVuwANBSgSm2BqMpt+zC6B3jy60XAcIbBXbtoXLgDKr5bahnfNOxj9WJBEmK1kpWedpcbi7OKuG2jlTEDIWVlA2lQcp3/qKWXHA8G5OiodmOzv6Xeuoze7IbMyzLEEnY/aA2J671ovDOx1iwB3A0c2j7tqzXF2Lz3f0hZt3M3dgZChkt3pAy7hfHxpzi+3mIuILd0lT+8vdDeJ/MVPcrJP2L9xXtXYw8iQzDZV2nxjSqdxbtPevnvNkWfgHT1qCscPu3DCAEnWZE/fVs4P2NYmbnoBWURaSIrA8Je8QAunQefM/n51d+EdjFUAv6AR/zU7w7hdu0oCjbnFSPKmonKfgaW8EEEKABS629KUG9KZaKRNjV6SvDXwNPDbFIXhStBQ2iuos+JrqXcNDpGpQtSCNSqinQo2vcNt3DL20b/EoP3ilbeFQaBVHkAKXC0EU25rOyCgYiKMPKuNBhDZaEIK60NBR4ogC0MxRgtAy0QBS/TWiXVB3g0crRcms0tsIje4ZadSrorDxANVfiXYNW/ZERrCuocAnpMH61ciKLFHZhjOUeGU3gns9Sy/vGILAQMqhQPHTUnxJq2WrAUbU4mga2PStXgMpOTtnKBQWwNT1oaKixpWFDkUGahIrorAE2aBSVwTvSjik7tKwjePzNdRcw611KEp59ptgDT/y/20H9qNr8q1ZR7yaUQ1fsLy/n+CLyvwjVl9rFn9xj5f1pJva3b5Wm9R/OsvWuMdK3ZXli91+DSj7Wx/2vz60Qe1r/APn9P/as3L+FE954UexHy/2buyNQs+1tY1Q+n9aP/a6v/bPp/Wsr9/4UBuGt2F5f7N3JGpt7YF5Wj6f+1J3Pa/0Q+n9azA3NY8aTz1uxHy/2buSNHb2vXP3I9P5V39rdw7pPp/Ks6BpQCK3Yh+f2wd2XxIv59q1z90/T+VFb2rXeSn1H+2qCTpXE1vp4fn9sPdn8SL4fape6H1H+2gb2o3uh/wA39KoqmjZt6PYh4/lg7k/lF4HtSuxsf8w/20qvtTuc1b5MP9lUAtXbUr6fG/8Ar/sPdn8SNEHtXuckPzI/20S57V73JB6j/bWfzXUV08F5/b/s3cl8SLz/AGo3/wB1aRu+03EHpVMmuDa03Yh4/wBg1yLX/aLf6igqrV1Hsw8G1y8n/9k=">
            <a:hlinkClick r:id="rId2"/>
          </p:cNvPr>
          <p:cNvSpPr>
            <a:spLocks noChangeAspect="1" noChangeArrowheads="1"/>
          </p:cNvSpPr>
          <p:nvPr/>
        </p:nvSpPr>
        <p:spPr bwMode="auto">
          <a:xfrm>
            <a:off x="0" y="-1820863"/>
            <a:ext cx="2362200" cy="38004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0246" name="Picture 6" descr="aleyma:&#10;&#10;Theatre costume, made in Italy in the mid 18th century (source).&#10;&#10;This costume comes from the Meleto Castle in Tuscany, where there is a private theatre, which was opened in 1741. It is a very early example of a costume made specially for the stage, and, although probably used in productions of plays, it was also undoubtedly used for masques and other entertainments which included dancing. - from the V&amp;amp;A description.&#10;&#10;">
            <a:hlinkClick r:id="rId3"/>
          </p:cNvPr>
          <p:cNvPicPr>
            <a:picLocks noChangeAspect="1" noChangeArrowheads="1"/>
          </p:cNvPicPr>
          <p:nvPr/>
        </p:nvPicPr>
        <p:blipFill>
          <a:blip r:embed="rId4"/>
          <a:srcRect/>
          <a:stretch>
            <a:fillRect/>
          </a:stretch>
        </p:blipFill>
        <p:spPr bwMode="auto">
          <a:xfrm>
            <a:off x="5447101" y="1500174"/>
            <a:ext cx="3482617" cy="492919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COSTUMES SHOULD BE CAREFULLY PLANNED…</a:t>
            </a:r>
            <a:endParaRPr lang="en-CA" dirty="0">
              <a:solidFill>
                <a:schemeClr val="tx1"/>
              </a:solidFill>
            </a:endParaRPr>
          </a:p>
        </p:txBody>
      </p:sp>
      <p:sp>
        <p:nvSpPr>
          <p:cNvPr id="3" name="Content Placeholder 2"/>
          <p:cNvSpPr>
            <a:spLocks noGrp="1"/>
          </p:cNvSpPr>
          <p:nvPr>
            <p:ph sz="half" idx="1"/>
          </p:nvPr>
        </p:nvSpPr>
        <p:spPr>
          <a:xfrm>
            <a:off x="214282" y="1600200"/>
            <a:ext cx="4281518" cy="4525963"/>
          </a:xfrm>
        </p:spPr>
        <p:txBody>
          <a:bodyPr>
            <a:normAutofit/>
          </a:bodyPr>
          <a:lstStyle/>
          <a:p>
            <a:pPr>
              <a:lnSpc>
                <a:spcPct val="90000"/>
              </a:lnSpc>
            </a:pPr>
            <a:r>
              <a:rPr lang="en-US" dirty="0" smtClean="0"/>
              <a:t>Study the period of when the story takes place</a:t>
            </a:r>
          </a:p>
          <a:p>
            <a:pPr>
              <a:lnSpc>
                <a:spcPct val="90000"/>
              </a:lnSpc>
            </a:pPr>
            <a:r>
              <a:rPr lang="en-US" dirty="0" smtClean="0"/>
              <a:t>Research in costume books</a:t>
            </a:r>
          </a:p>
          <a:p>
            <a:pPr>
              <a:lnSpc>
                <a:spcPct val="90000"/>
              </a:lnSpc>
            </a:pPr>
            <a:r>
              <a:rPr lang="en-US" dirty="0" smtClean="0"/>
              <a:t>Look in encyclopedias</a:t>
            </a:r>
          </a:p>
          <a:p>
            <a:pPr>
              <a:lnSpc>
                <a:spcPct val="90000"/>
              </a:lnSpc>
            </a:pPr>
            <a:r>
              <a:rPr lang="en-US" dirty="0" smtClean="0"/>
              <a:t>Research Old magazines (people or national geographic)</a:t>
            </a:r>
          </a:p>
          <a:p>
            <a:pPr>
              <a:lnSpc>
                <a:spcPct val="90000"/>
              </a:lnSpc>
            </a:pPr>
            <a:r>
              <a:rPr lang="en-US" dirty="0" smtClean="0"/>
              <a:t>Look at Paintings</a:t>
            </a:r>
          </a:p>
          <a:p>
            <a:endParaRPr lang="en-CA" dirty="0"/>
          </a:p>
        </p:txBody>
      </p:sp>
      <p:pic>
        <p:nvPicPr>
          <p:cNvPr id="5" name="Picture 5" descr="MB2"/>
          <p:cNvPicPr>
            <a:picLocks noGrp="1" noChangeAspect="1" noChangeArrowheads="1"/>
          </p:cNvPicPr>
          <p:nvPr>
            <p:ph sz="half" idx="1"/>
          </p:nvPr>
        </p:nvPicPr>
        <p:blipFill>
          <a:blip r:embed="rId2" cstate="print"/>
          <a:srcRect/>
          <a:stretch>
            <a:fillRect/>
          </a:stretch>
        </p:blipFill>
        <p:spPr bwMode="auto">
          <a:xfrm>
            <a:off x="4500561" y="1857364"/>
            <a:ext cx="4429157" cy="407196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CA" dirty="0" smtClean="0">
                <a:solidFill>
                  <a:schemeClr val="tx1"/>
                </a:solidFill>
              </a:rPr>
              <a:t>Costume Sketches</a:t>
            </a:r>
            <a:endParaRPr lang="en-CA" dirty="0">
              <a:solidFill>
                <a:schemeClr val="tx1"/>
              </a:solidFill>
            </a:endParaRPr>
          </a:p>
        </p:txBody>
      </p:sp>
      <p:sp>
        <p:nvSpPr>
          <p:cNvPr id="8" name="Rectangle 7"/>
          <p:cNvSpPr/>
          <p:nvPr/>
        </p:nvSpPr>
        <p:spPr>
          <a:xfrm>
            <a:off x="428596" y="1071546"/>
            <a:ext cx="8358246" cy="1384995"/>
          </a:xfrm>
          <a:prstGeom prst="rect">
            <a:avLst/>
          </a:prstGeom>
        </p:spPr>
        <p:txBody>
          <a:bodyPr wrap="square">
            <a:spAutoFit/>
          </a:bodyPr>
          <a:lstStyle/>
          <a:p>
            <a:pPr marL="223838" indent="-223838"/>
            <a:r>
              <a:rPr lang="en-US" sz="2400" dirty="0" smtClean="0"/>
              <a:t>Costume designers create several types of drawings</a:t>
            </a:r>
            <a:endParaRPr lang="en-US" sz="2000" dirty="0" smtClean="0"/>
          </a:p>
          <a:p>
            <a:pPr marL="684213" lvl="1" indent="-227013"/>
            <a:r>
              <a:rPr lang="en-US" sz="2000" dirty="0" smtClean="0"/>
              <a:t>Preliminary sketches</a:t>
            </a:r>
          </a:p>
          <a:p>
            <a:pPr marL="684213" lvl="1" indent="-227013"/>
            <a:r>
              <a:rPr lang="en-US" sz="2000" dirty="0" smtClean="0"/>
              <a:t>Costume layout</a:t>
            </a:r>
          </a:p>
          <a:p>
            <a:pPr marL="684213" lvl="1" indent="-227013"/>
            <a:r>
              <a:rPr lang="en-US" sz="2000" dirty="0" smtClean="0"/>
              <a:t>Final costume sketch or rendering</a:t>
            </a:r>
            <a:endParaRPr lang="en-US" sz="1600" b="1" dirty="0"/>
          </a:p>
        </p:txBody>
      </p:sp>
      <p:pic>
        <p:nvPicPr>
          <p:cNvPr id="8194" name="Picture 2" descr="http://websterleiden.files.wordpress.com/2012/04/costume_nezumicustom_example_sketch.jpg?w=450">
            <a:hlinkClick r:id="rId2"/>
          </p:cNvPr>
          <p:cNvPicPr>
            <a:picLocks noChangeAspect="1" noChangeArrowheads="1"/>
          </p:cNvPicPr>
          <p:nvPr/>
        </p:nvPicPr>
        <p:blipFill>
          <a:blip r:embed="rId3"/>
          <a:srcRect/>
          <a:stretch>
            <a:fillRect/>
          </a:stretch>
        </p:blipFill>
        <p:spPr bwMode="auto">
          <a:xfrm>
            <a:off x="214282" y="2500306"/>
            <a:ext cx="2857500" cy="4119566"/>
          </a:xfrm>
          <a:prstGeom prst="rect">
            <a:avLst/>
          </a:prstGeom>
          <a:noFill/>
        </p:spPr>
      </p:pic>
      <p:pic>
        <p:nvPicPr>
          <p:cNvPr id="8196" name="Picture 4" descr="http://31.media.tumblr.com/tumblr_lnoytgLEgf1qik0jko1_500.jpg">
            <a:hlinkClick r:id="rId4"/>
          </p:cNvPr>
          <p:cNvPicPr>
            <a:picLocks noChangeAspect="1" noChangeArrowheads="1"/>
          </p:cNvPicPr>
          <p:nvPr/>
        </p:nvPicPr>
        <p:blipFill>
          <a:blip r:embed="rId5"/>
          <a:srcRect/>
          <a:stretch>
            <a:fillRect/>
          </a:stretch>
        </p:blipFill>
        <p:spPr bwMode="auto">
          <a:xfrm>
            <a:off x="5753134" y="1643050"/>
            <a:ext cx="3176584" cy="4643470"/>
          </a:xfrm>
          <a:prstGeom prst="rect">
            <a:avLst/>
          </a:prstGeom>
          <a:noFill/>
        </p:spPr>
      </p:pic>
      <p:pic>
        <p:nvPicPr>
          <p:cNvPr id="8198" name="Picture 6" descr="http://images.industryclick.com/files/138/ED0202VisitClaire.jpg">
            <a:hlinkClick r:id="rId6"/>
          </p:cNvPr>
          <p:cNvPicPr>
            <a:picLocks noChangeAspect="1" noChangeArrowheads="1"/>
          </p:cNvPicPr>
          <p:nvPr/>
        </p:nvPicPr>
        <p:blipFill>
          <a:blip r:embed="rId7"/>
          <a:srcRect/>
          <a:stretch>
            <a:fillRect/>
          </a:stretch>
        </p:blipFill>
        <p:spPr bwMode="auto">
          <a:xfrm>
            <a:off x="3214678" y="2500306"/>
            <a:ext cx="2400300" cy="414340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CA" dirty="0"/>
          </a:p>
        </p:txBody>
      </p:sp>
      <p:pic>
        <p:nvPicPr>
          <p:cNvPr id="6" name="Picture 7" descr="47515-large"/>
          <p:cNvPicPr>
            <a:picLocks noChangeAspect="1" noChangeArrowheads="1"/>
          </p:cNvPicPr>
          <p:nvPr/>
        </p:nvPicPr>
        <p:blipFill>
          <a:blip r:embed="rId2"/>
          <a:srcRect/>
          <a:stretch>
            <a:fillRect/>
          </a:stretch>
        </p:blipFill>
        <p:spPr bwMode="auto">
          <a:xfrm>
            <a:off x="428596" y="214290"/>
            <a:ext cx="4071396" cy="3089433"/>
          </a:xfrm>
          <a:prstGeom prst="rect">
            <a:avLst/>
          </a:prstGeom>
          <a:noFill/>
          <a:ln w="9525">
            <a:noFill/>
            <a:miter lim="800000"/>
            <a:headEnd/>
            <a:tailEnd/>
          </a:ln>
        </p:spPr>
      </p:pic>
      <p:pic>
        <p:nvPicPr>
          <p:cNvPr id="3074" name="Picture 2" descr="http://www.fashionlady.in/wp-content/uploads/2013/06/white-dr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402020"/>
            <a:ext cx="4504552" cy="33050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nkbramble.com/wp-content/gallery/sketchbook/sketchesB_portfoli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76" y="3402020"/>
            <a:ext cx="4211112" cy="3107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solidFill>
                  <a:schemeClr val="tx1"/>
                </a:solidFill>
              </a:rPr>
              <a:t>Elements of Costume Design</a:t>
            </a:r>
          </a:p>
        </p:txBody>
      </p:sp>
      <p:sp>
        <p:nvSpPr>
          <p:cNvPr id="18435" name="Rectangle 3"/>
          <p:cNvSpPr>
            <a:spLocks noGrp="1" noChangeArrowheads="1"/>
          </p:cNvSpPr>
          <p:nvPr>
            <p:ph type="body" idx="1"/>
          </p:nvPr>
        </p:nvSpPr>
        <p:spPr/>
        <p:txBody>
          <a:bodyPr>
            <a:normAutofit/>
          </a:bodyPr>
          <a:lstStyle/>
          <a:p>
            <a:pPr>
              <a:buFont typeface="Wingdings" pitchFamily="2" charset="2"/>
              <a:buNone/>
            </a:pPr>
            <a:r>
              <a:rPr lang="en-US" sz="4000" dirty="0"/>
              <a:t>Related elements</a:t>
            </a:r>
          </a:p>
          <a:p>
            <a:r>
              <a:rPr lang="en-US" sz="4000" dirty="0"/>
              <a:t>Makeup</a:t>
            </a:r>
          </a:p>
          <a:p>
            <a:r>
              <a:rPr lang="en-US" sz="4000" dirty="0"/>
              <a:t>Hairstyles</a:t>
            </a:r>
          </a:p>
          <a:p>
            <a:r>
              <a:rPr lang="en-US" sz="4000" dirty="0"/>
              <a:t>Masks</a:t>
            </a:r>
          </a:p>
        </p:txBody>
      </p:sp>
      <p:pic>
        <p:nvPicPr>
          <p:cNvPr id="18436" name="Picture 4"/>
          <p:cNvPicPr>
            <a:picLocks noChangeAspect="1" noChangeArrowheads="1"/>
          </p:cNvPicPr>
          <p:nvPr/>
        </p:nvPicPr>
        <p:blipFill>
          <a:blip r:embed="rId2"/>
          <a:srcRect/>
          <a:stretch>
            <a:fillRect/>
          </a:stretch>
        </p:blipFill>
        <p:spPr bwMode="auto">
          <a:xfrm>
            <a:off x="4770467" y="1357298"/>
            <a:ext cx="4016375" cy="507209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314872" y="-53050"/>
            <a:ext cx="8839200" cy="1143000"/>
          </a:xfrm>
        </p:spPr>
        <p:txBody>
          <a:bodyPr/>
          <a:lstStyle/>
          <a:p>
            <a:r>
              <a:rPr lang="en-US" dirty="0" smtClean="0">
                <a:solidFill>
                  <a:schemeClr val="tx1"/>
                </a:solidFill>
              </a:rPr>
              <a:t>Hair and Makeup</a:t>
            </a:r>
            <a:endParaRPr lang="en-US" dirty="0">
              <a:solidFill>
                <a:schemeClr val="tx1"/>
              </a:solidFill>
            </a:endParaRPr>
          </a:p>
        </p:txBody>
      </p:sp>
      <p:pic>
        <p:nvPicPr>
          <p:cNvPr id="36869" name="Picture 5" descr="july-page-1-frank-rogers-old-age-gwen"/>
          <p:cNvPicPr>
            <a:picLocks noChangeAspect="1" noChangeArrowheads="1"/>
          </p:cNvPicPr>
          <p:nvPr/>
        </p:nvPicPr>
        <p:blipFill>
          <a:blip r:embed="rId2"/>
          <a:srcRect/>
          <a:stretch>
            <a:fillRect/>
          </a:stretch>
        </p:blipFill>
        <p:spPr bwMode="auto">
          <a:xfrm>
            <a:off x="5724128" y="3789040"/>
            <a:ext cx="2958997" cy="2761776"/>
          </a:xfrm>
          <a:prstGeom prst="rect">
            <a:avLst/>
          </a:prstGeom>
          <a:noFill/>
        </p:spPr>
      </p:pic>
      <p:pic>
        <p:nvPicPr>
          <p:cNvPr id="36873" name="Picture 9" descr="Graftobian%20Old%20Age%20Makeup%20Kit"/>
          <p:cNvPicPr>
            <a:picLocks noChangeAspect="1" noChangeArrowheads="1"/>
          </p:cNvPicPr>
          <p:nvPr/>
        </p:nvPicPr>
        <p:blipFill>
          <a:blip r:embed="rId3"/>
          <a:srcRect/>
          <a:stretch>
            <a:fillRect/>
          </a:stretch>
        </p:blipFill>
        <p:spPr bwMode="auto">
          <a:xfrm>
            <a:off x="6228184" y="116632"/>
            <a:ext cx="2592288" cy="3416205"/>
          </a:xfrm>
          <a:prstGeom prst="rect">
            <a:avLst/>
          </a:prstGeom>
          <a:noFill/>
        </p:spPr>
      </p:pic>
      <p:sp>
        <p:nvSpPr>
          <p:cNvPr id="3" name="TextBox 2"/>
          <p:cNvSpPr txBox="1"/>
          <p:nvPr/>
        </p:nvSpPr>
        <p:spPr>
          <a:xfrm>
            <a:off x="251520" y="1124744"/>
            <a:ext cx="5328591" cy="5909310"/>
          </a:xfrm>
          <a:prstGeom prst="rect">
            <a:avLst/>
          </a:prstGeom>
          <a:noFill/>
        </p:spPr>
        <p:txBody>
          <a:bodyPr wrap="square" rtlCol="0">
            <a:spAutoFit/>
          </a:bodyPr>
          <a:lstStyle/>
          <a:p>
            <a:pPr marL="285750" indent="-285750">
              <a:buFont typeface="Wingdings" panose="05000000000000000000" pitchFamily="2" charset="2"/>
              <a:buChar char="q"/>
            </a:pPr>
            <a:r>
              <a:rPr lang="en-CA" b="1" dirty="0"/>
              <a:t>Theatrical makeup</a:t>
            </a:r>
            <a:r>
              <a:rPr lang="en-CA" dirty="0"/>
              <a:t> refers to makeup that is used to assist in creating the appearance of the characters that actors portray during a theater production.</a:t>
            </a: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Needs to be over exaggerated to be seen by the audience</a:t>
            </a:r>
            <a:br>
              <a:rPr lang="en-US" dirty="0" smtClean="0"/>
            </a:br>
            <a:endParaRPr lang="en-US" dirty="0" smtClean="0"/>
          </a:p>
          <a:p>
            <a:pPr marL="285750" indent="-285750">
              <a:buFont typeface="Wingdings" panose="05000000000000000000" pitchFamily="2" charset="2"/>
              <a:buChar char="q"/>
            </a:pPr>
            <a:r>
              <a:rPr lang="en-US" dirty="0" smtClean="0"/>
              <a:t>Needs to suit the character, setting and storyline</a:t>
            </a:r>
            <a:br>
              <a:rPr lang="en-US" dirty="0" smtClean="0"/>
            </a:br>
            <a:endParaRPr lang="en-US" dirty="0" smtClean="0"/>
          </a:p>
          <a:p>
            <a:pPr marL="285750" indent="-285750">
              <a:buFont typeface="Wingdings" panose="05000000000000000000" pitchFamily="2" charset="2"/>
              <a:buChar char="q"/>
            </a:pPr>
            <a:r>
              <a:rPr lang="en-US" dirty="0" smtClean="0"/>
              <a:t>Use darks to recess (sink back) space, and lights to highlight and bring forward</a:t>
            </a:r>
            <a:br>
              <a:rPr lang="en-US" dirty="0" smtClean="0"/>
            </a:br>
            <a:endParaRPr lang="en-US" dirty="0" smtClean="0"/>
          </a:p>
          <a:p>
            <a:pPr marL="285750" indent="-285750">
              <a:buFont typeface="Wingdings" panose="05000000000000000000" pitchFamily="2" charset="2"/>
              <a:buChar char="q"/>
            </a:pPr>
            <a:r>
              <a:rPr lang="en-US" dirty="0" smtClean="0"/>
              <a:t>Address all parts of the face including eyes, brows, lashes, lids, lips, cheeks, ears, neck, hair etc.</a:t>
            </a:r>
            <a:br>
              <a:rPr lang="en-US" dirty="0" smtClean="0"/>
            </a:br>
            <a:endParaRPr lang="en-US" dirty="0" smtClean="0"/>
          </a:p>
          <a:p>
            <a:pPr marL="285750" indent="-285750">
              <a:buFont typeface="Wingdings" panose="05000000000000000000" pitchFamily="2" charset="2"/>
              <a:buChar char="q"/>
            </a:pPr>
            <a:r>
              <a:rPr lang="en-US" dirty="0" smtClean="0"/>
              <a:t>Hair can be real or false (wigs/extensions)</a:t>
            </a:r>
            <a:br>
              <a:rPr lang="en-US" dirty="0" smtClean="0"/>
            </a:br>
            <a:endParaRPr lang="en-US" dirty="0" smtClean="0"/>
          </a:p>
          <a:p>
            <a:pPr marL="285750" indent="-285750">
              <a:buFont typeface="Wingdings" panose="05000000000000000000" pitchFamily="2" charset="2"/>
              <a:buChar char="q"/>
            </a:pP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solidFill>
                  <a:schemeClr val="tx1"/>
                </a:solidFill>
              </a:rPr>
              <a:t>The Set Designer's Objective </a:t>
            </a:r>
            <a:endParaRPr lang="en-US" dirty="0"/>
          </a:p>
        </p:txBody>
      </p:sp>
      <p:sp>
        <p:nvSpPr>
          <p:cNvPr id="4099" name="Rectangle 3"/>
          <p:cNvSpPr>
            <a:spLocks noGrp="1" noChangeArrowheads="1"/>
          </p:cNvSpPr>
          <p:nvPr>
            <p:ph type="body" idx="1"/>
          </p:nvPr>
        </p:nvSpPr>
        <p:spPr>
          <a:xfrm>
            <a:off x="457200" y="1214422"/>
            <a:ext cx="8229600" cy="857256"/>
          </a:xfrm>
        </p:spPr>
        <p:txBody>
          <a:bodyPr/>
          <a:lstStyle/>
          <a:p>
            <a:r>
              <a:rPr lang="en-US" dirty="0"/>
              <a:t>Establishing Locale and Period </a:t>
            </a:r>
          </a:p>
        </p:txBody>
      </p:sp>
      <p:pic>
        <p:nvPicPr>
          <p:cNvPr id="34818" name="Picture 2" descr="http://www.rfdesigns.org/graphics/pimp2.jpg">
            <a:hlinkClick r:id="rId2"/>
          </p:cNvPr>
          <p:cNvPicPr>
            <a:picLocks noChangeAspect="1" noChangeArrowheads="1"/>
          </p:cNvPicPr>
          <p:nvPr/>
        </p:nvPicPr>
        <p:blipFill>
          <a:blip r:embed="rId3"/>
          <a:srcRect/>
          <a:stretch>
            <a:fillRect/>
          </a:stretch>
        </p:blipFill>
        <p:spPr bwMode="auto">
          <a:xfrm>
            <a:off x="642910" y="1785925"/>
            <a:ext cx="7786742" cy="475070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4898" y="476672"/>
            <a:ext cx="8964488" cy="1143000"/>
          </a:xfrm>
        </p:spPr>
        <p:txBody>
          <a:bodyPr/>
          <a:lstStyle/>
          <a:p>
            <a:r>
              <a:rPr lang="en-US" dirty="0">
                <a:solidFill>
                  <a:schemeClr val="tx1"/>
                </a:solidFill>
              </a:rPr>
              <a:t>Fantasy Makeup</a:t>
            </a:r>
          </a:p>
        </p:txBody>
      </p:sp>
      <p:pic>
        <p:nvPicPr>
          <p:cNvPr id="38917" name="Picture 5" descr="fire-fantasy-makeup-thmb"/>
          <p:cNvPicPr>
            <a:picLocks noChangeAspect="1" noChangeArrowheads="1"/>
          </p:cNvPicPr>
          <p:nvPr/>
        </p:nvPicPr>
        <p:blipFill>
          <a:blip r:embed="rId2"/>
          <a:srcRect/>
          <a:stretch>
            <a:fillRect/>
          </a:stretch>
        </p:blipFill>
        <p:spPr bwMode="auto">
          <a:xfrm>
            <a:off x="3163382" y="2011512"/>
            <a:ext cx="2787521" cy="3826248"/>
          </a:xfrm>
          <a:prstGeom prst="rect">
            <a:avLst/>
          </a:prstGeom>
          <a:noFill/>
        </p:spPr>
      </p:pic>
      <p:pic>
        <p:nvPicPr>
          <p:cNvPr id="38919" name="Picture 7" descr="orc"/>
          <p:cNvPicPr>
            <a:picLocks noChangeAspect="1" noChangeArrowheads="1"/>
          </p:cNvPicPr>
          <p:nvPr/>
        </p:nvPicPr>
        <p:blipFill>
          <a:blip r:embed="rId3"/>
          <a:srcRect/>
          <a:stretch>
            <a:fillRect/>
          </a:stretch>
        </p:blipFill>
        <p:spPr bwMode="auto">
          <a:xfrm>
            <a:off x="190465" y="2019761"/>
            <a:ext cx="2923498" cy="3809117"/>
          </a:xfrm>
          <a:prstGeom prst="rect">
            <a:avLst/>
          </a:prstGeom>
          <a:noFill/>
        </p:spPr>
      </p:pic>
      <p:pic>
        <p:nvPicPr>
          <p:cNvPr id="2050" name="Picture 2" descr="http://weburbanist.com/wp-content/uploads/2013/02/Eye-Teeth-Makeu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707" y="2708920"/>
            <a:ext cx="3017540" cy="2430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atsVidGruber3a"/>
          <p:cNvPicPr>
            <a:picLocks noChangeAspect="1" noChangeArrowheads="1"/>
          </p:cNvPicPr>
          <p:nvPr/>
        </p:nvPicPr>
        <p:blipFill>
          <a:blip r:embed="rId2"/>
          <a:srcRect/>
          <a:stretch>
            <a:fillRect/>
          </a:stretch>
        </p:blipFill>
        <p:spPr bwMode="auto">
          <a:xfrm>
            <a:off x="357158" y="285728"/>
            <a:ext cx="2918698" cy="2182074"/>
          </a:xfrm>
          <a:prstGeom prst="rect">
            <a:avLst/>
          </a:prstGeom>
          <a:noFill/>
          <a:ln w="9525">
            <a:noFill/>
            <a:miter lim="800000"/>
            <a:headEnd/>
            <a:tailEnd/>
          </a:ln>
        </p:spPr>
      </p:pic>
      <p:pic>
        <p:nvPicPr>
          <p:cNvPr id="21510" name="Picture 6" descr="polls_Demeter_3434_156439_answer_103_xlarge"/>
          <p:cNvPicPr>
            <a:picLocks noChangeAspect="1" noChangeArrowheads="1"/>
          </p:cNvPicPr>
          <p:nvPr/>
        </p:nvPicPr>
        <p:blipFill>
          <a:blip r:embed="rId3"/>
          <a:srcRect/>
          <a:stretch>
            <a:fillRect/>
          </a:stretch>
        </p:blipFill>
        <p:spPr bwMode="auto">
          <a:xfrm>
            <a:off x="6259388" y="285728"/>
            <a:ext cx="2705100" cy="3333750"/>
          </a:xfrm>
          <a:prstGeom prst="rect">
            <a:avLst/>
          </a:prstGeom>
          <a:noFill/>
          <a:ln w="9525">
            <a:noFill/>
            <a:miter lim="800000"/>
            <a:headEnd/>
            <a:tailEnd/>
          </a:ln>
        </p:spPr>
      </p:pic>
      <p:pic>
        <p:nvPicPr>
          <p:cNvPr id="21511" name="Picture 7" descr="Elaine+Paige++feature"/>
          <p:cNvPicPr>
            <a:picLocks noChangeAspect="1" noChangeArrowheads="1"/>
          </p:cNvPicPr>
          <p:nvPr/>
        </p:nvPicPr>
        <p:blipFill rotWithShape="1">
          <a:blip r:embed="rId4"/>
          <a:srcRect l="20113" r="17850"/>
          <a:stretch/>
        </p:blipFill>
        <p:spPr bwMode="auto">
          <a:xfrm>
            <a:off x="107504" y="2708920"/>
            <a:ext cx="2798619" cy="3120283"/>
          </a:xfrm>
          <a:prstGeom prst="rect">
            <a:avLst/>
          </a:prstGeom>
          <a:noFill/>
          <a:ln w="9525">
            <a:noFill/>
            <a:miter lim="800000"/>
            <a:headEnd/>
            <a:tailEnd/>
          </a:ln>
        </p:spPr>
      </p:pic>
      <p:pic>
        <p:nvPicPr>
          <p:cNvPr id="6146" name="Picture 2" descr="http://www.costumescostumescostumes.net/wp-content/uploads/2014/03/wpid-makeu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888" y="50279"/>
            <a:ext cx="2857500" cy="4314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bp.blogspot.com/-6x9HMdOg3Gs/T_zq_zjnbBI/AAAAAAAAAeY/oVADSSFlBs0/s1600/ofmonstersandme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7363" y="4365104"/>
            <a:ext cx="36671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ppt_x"/>
                                          </p:val>
                                        </p:tav>
                                        <p:tav tm="100000">
                                          <p:val>
                                            <p:strVal val="#ppt_x"/>
                                          </p:val>
                                        </p:tav>
                                      </p:tavLst>
                                    </p:anim>
                                    <p:anim calcmode="lin" valueType="num">
                                      <p:cBhvr additive="base">
                                        <p:cTn id="14"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11"/>
                                        </p:tgtEl>
                                        <p:attrNameLst>
                                          <p:attrName>style.visibility</p:attrName>
                                        </p:attrNameLst>
                                      </p:cBhvr>
                                      <p:to>
                                        <p:strVal val="visible"/>
                                      </p:to>
                                    </p:set>
                                    <p:anim calcmode="lin" valueType="num">
                                      <p:cBhvr additive="base">
                                        <p:cTn id="19" dur="500" fill="hold"/>
                                        <p:tgtEl>
                                          <p:spTgt spid="21511"/>
                                        </p:tgtEl>
                                        <p:attrNameLst>
                                          <p:attrName>ppt_x</p:attrName>
                                        </p:attrNameLst>
                                      </p:cBhvr>
                                      <p:tavLst>
                                        <p:tav tm="0">
                                          <p:val>
                                            <p:strVal val="#ppt_x"/>
                                          </p:val>
                                        </p:tav>
                                        <p:tav tm="100000">
                                          <p:val>
                                            <p:strVal val="#ppt_x"/>
                                          </p:val>
                                        </p:tav>
                                      </p:tavLst>
                                    </p:anim>
                                    <p:anim calcmode="lin" valueType="num">
                                      <p:cBhvr additive="base">
                                        <p:cTn id="20"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solidFill>
                  <a:schemeClr val="tx1"/>
                </a:solidFill>
              </a:rPr>
              <a:t>Prosthetic Makeup</a:t>
            </a:r>
          </a:p>
        </p:txBody>
      </p:sp>
      <p:pic>
        <p:nvPicPr>
          <p:cNvPr id="39941" name="Picture 5" descr="zombie-prosthetic-makeup"/>
          <p:cNvPicPr>
            <a:picLocks noChangeAspect="1" noChangeArrowheads="1"/>
          </p:cNvPicPr>
          <p:nvPr/>
        </p:nvPicPr>
        <p:blipFill>
          <a:blip r:embed="rId2"/>
          <a:srcRect/>
          <a:stretch>
            <a:fillRect/>
          </a:stretch>
        </p:blipFill>
        <p:spPr bwMode="auto">
          <a:xfrm>
            <a:off x="4837737" y="1752600"/>
            <a:ext cx="3372813" cy="4105292"/>
          </a:xfrm>
          <a:prstGeom prst="rect">
            <a:avLst/>
          </a:prstGeom>
          <a:noFill/>
        </p:spPr>
      </p:pic>
      <p:pic>
        <p:nvPicPr>
          <p:cNvPr id="39943" name="Picture 7" descr="OldMakeupBeforeAfter39x394"/>
          <p:cNvPicPr>
            <a:picLocks noChangeAspect="1" noChangeArrowheads="1"/>
          </p:cNvPicPr>
          <p:nvPr/>
        </p:nvPicPr>
        <p:blipFill>
          <a:blip r:embed="rId3"/>
          <a:srcRect/>
          <a:stretch>
            <a:fillRect/>
          </a:stretch>
        </p:blipFill>
        <p:spPr bwMode="auto">
          <a:xfrm>
            <a:off x="642910" y="1500174"/>
            <a:ext cx="3810873" cy="442915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098" name="Picture 2" descr="http://b-metro.com/wp-content/uploads/2012/08/B-Metro-RedDressHS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643"/>
          <a:stretch/>
        </p:blipFill>
        <p:spPr bwMode="auto">
          <a:xfrm>
            <a:off x="323529" y="332656"/>
            <a:ext cx="2880320" cy="49455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b2.stb.s-msn.com/i/67/FA28A4DE665F6B53C8FE3FA5D2124C_h450_w598_m2_q90_cowvlNdZi.jpg"/>
          <p:cNvPicPr>
            <a:picLocks noChangeAspect="1" noChangeArrowheads="1"/>
          </p:cNvPicPr>
          <p:nvPr/>
        </p:nvPicPr>
        <p:blipFill rotWithShape="1">
          <a:blip r:embed="rId3">
            <a:extLst>
              <a:ext uri="{28A0092B-C50C-407E-A947-70E740481C1C}">
                <a14:useLocalDpi xmlns:a14="http://schemas.microsoft.com/office/drawing/2010/main" val="0"/>
              </a:ext>
            </a:extLst>
          </a:blip>
          <a:srcRect l="1648" r="17059"/>
          <a:stretch/>
        </p:blipFill>
        <p:spPr bwMode="auto">
          <a:xfrm>
            <a:off x="4644008" y="25896"/>
            <a:ext cx="4645891"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musehair.com.au/wp-content/uploads/IMG_06091-600x800.jpg"/>
          <p:cNvPicPr>
            <a:picLocks noChangeAspect="1" noChangeArrowheads="1"/>
          </p:cNvPicPr>
          <p:nvPr/>
        </p:nvPicPr>
        <p:blipFill rotWithShape="1">
          <a:blip r:embed="rId4">
            <a:extLst>
              <a:ext uri="{28A0092B-C50C-407E-A947-70E740481C1C}">
                <a14:useLocalDpi xmlns:a14="http://schemas.microsoft.com/office/drawing/2010/main" val="0"/>
              </a:ext>
            </a:extLst>
          </a:blip>
          <a:srcRect t="16023"/>
          <a:stretch/>
        </p:blipFill>
        <p:spPr bwMode="auto">
          <a:xfrm>
            <a:off x="2555776" y="3464901"/>
            <a:ext cx="2880320" cy="322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804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5122" name="Picture 2" descr="http://static.wixstatic.com/media/a8748e_506ec00804ddae70396473a0b9ba3cc3.jpg_srz_310_337_85_22_0.50_1.20_0.00_jpg_s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2736304" cy="29746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a-cache-ak0.pinimg.com/236x/a9/e8/79/a9e879dbb50bb875fce000b13389b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56992"/>
            <a:ext cx="224790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lovethispic.com/uploaded_images/45422-Different-Hair-Sketch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51817"/>
            <a:ext cx="433387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43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dirty="0" smtClean="0"/>
              <a:t>Sketches/Drawings</a:t>
            </a:r>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http://img2.timeinc.net/instyle/images/2009/fashionweek/021809_rosechart_4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5512770" cy="55127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edia-cache-ec0.pinimg.com/236x/d7/f1/9c/d7f19c348b9df3b16b22b231bc1eb9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72" y="1468861"/>
            <a:ext cx="340895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23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436096" y="260648"/>
            <a:ext cx="3457463" cy="6264696"/>
          </a:xfrm>
        </p:spPr>
        <p:txBody>
          <a:bodyPr>
            <a:normAutofit/>
          </a:bodyPr>
          <a:lstStyle/>
          <a:p>
            <a:r>
              <a:rPr lang="en-US" dirty="0" smtClean="0"/>
              <a:t>Include rendering and notes clarifying details about all aspects of hair and makeup</a:t>
            </a:r>
          </a:p>
          <a:p>
            <a:r>
              <a:rPr lang="en-US" dirty="0" smtClean="0"/>
              <a:t>Ideally, photos/images and swatches are provided as well</a:t>
            </a:r>
            <a:endParaRPr lang="en-CA" dirty="0"/>
          </a:p>
        </p:txBody>
      </p:sp>
      <p:pic>
        <p:nvPicPr>
          <p:cNvPr id="4" name="Picture 4" descr="http://4.bp.blogspot.com/-R4EN0wYYXhE/TqhiM24k4iI/AAAAAAAAAoY/2oceGwNKhVQ/s1600/DSCN21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16632"/>
            <a:ext cx="5269415" cy="39545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olyvore.com/cgi/img-thing?.out=jpg&amp;size=l&amp;tid=61620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86104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irandmakeup4u.nl/images/Sketches/Sketches0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897" y="4026801"/>
            <a:ext cx="1976565" cy="271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Set Designer's Objective </a:t>
            </a:r>
            <a:endParaRPr lang="en-CA" dirty="0"/>
          </a:p>
        </p:txBody>
      </p:sp>
      <p:sp>
        <p:nvSpPr>
          <p:cNvPr id="3" name="Content Placeholder 2"/>
          <p:cNvSpPr>
            <a:spLocks noGrp="1"/>
          </p:cNvSpPr>
          <p:nvPr>
            <p:ph idx="1"/>
          </p:nvPr>
        </p:nvSpPr>
        <p:spPr>
          <a:xfrm>
            <a:off x="457200" y="1285860"/>
            <a:ext cx="8229600" cy="5023500"/>
          </a:xfrm>
        </p:spPr>
        <p:txBody>
          <a:bodyPr/>
          <a:lstStyle/>
          <a:p>
            <a:r>
              <a:rPr lang="en-US" dirty="0" smtClean="0"/>
              <a:t>Developing a Design Concept </a:t>
            </a:r>
          </a:p>
          <a:p>
            <a:pPr lvl="1"/>
            <a:r>
              <a:rPr lang="en-US" dirty="0" smtClean="0"/>
              <a:t>A unifying idea carried out visually</a:t>
            </a:r>
          </a:p>
          <a:p>
            <a:endParaRPr lang="en-CA" dirty="0"/>
          </a:p>
        </p:txBody>
      </p:sp>
      <p:pic>
        <p:nvPicPr>
          <p:cNvPr id="4" name="Picture 3"/>
          <p:cNvPicPr>
            <a:picLocks noChangeAspect="1" noChangeArrowheads="1"/>
          </p:cNvPicPr>
          <p:nvPr/>
        </p:nvPicPr>
        <p:blipFill>
          <a:blip r:embed="rId2"/>
          <a:srcRect/>
          <a:stretch>
            <a:fillRect/>
          </a:stretch>
        </p:blipFill>
        <p:spPr bwMode="auto">
          <a:xfrm>
            <a:off x="500034" y="2286000"/>
            <a:ext cx="7715304" cy="416422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39784"/>
          </a:xfrm>
        </p:spPr>
        <p:txBody>
          <a:bodyPr>
            <a:normAutofit/>
          </a:bodyPr>
          <a:lstStyle/>
          <a:p>
            <a:r>
              <a:rPr lang="en-US" dirty="0" smtClean="0">
                <a:solidFill>
                  <a:schemeClr val="tx1"/>
                </a:solidFill>
              </a:rPr>
              <a:t>The Set Designer's Objective </a:t>
            </a:r>
            <a:endParaRPr lang="en-US" dirty="0"/>
          </a:p>
        </p:txBody>
      </p:sp>
      <p:sp>
        <p:nvSpPr>
          <p:cNvPr id="6147" name="Rectangle 3"/>
          <p:cNvSpPr>
            <a:spLocks noGrp="1" noChangeArrowheads="1"/>
          </p:cNvSpPr>
          <p:nvPr>
            <p:ph type="body" idx="1"/>
          </p:nvPr>
        </p:nvSpPr>
        <p:spPr>
          <a:xfrm>
            <a:off x="457200" y="1142984"/>
            <a:ext cx="8229600" cy="5166376"/>
          </a:xfrm>
        </p:spPr>
        <p:txBody>
          <a:bodyPr/>
          <a:lstStyle/>
          <a:p>
            <a:r>
              <a:rPr lang="en-US" dirty="0"/>
              <a:t>Providing a Central Image or Metaphor </a:t>
            </a:r>
          </a:p>
        </p:txBody>
      </p:sp>
      <p:pic>
        <p:nvPicPr>
          <p:cNvPr id="6149" name="Picture 5"/>
          <p:cNvPicPr>
            <a:picLocks noChangeAspect="1" noChangeArrowheads="1"/>
          </p:cNvPicPr>
          <p:nvPr/>
        </p:nvPicPr>
        <p:blipFill>
          <a:blip r:embed="rId2"/>
          <a:srcRect/>
          <a:stretch>
            <a:fillRect/>
          </a:stretch>
        </p:blipFill>
        <p:spPr bwMode="auto">
          <a:xfrm>
            <a:off x="417816" y="1714488"/>
            <a:ext cx="6867860" cy="4572032"/>
          </a:xfrm>
          <a:prstGeom prst="rect">
            <a:avLst/>
          </a:prstGeom>
          <a:noFill/>
        </p:spPr>
      </p:pic>
      <p:sp>
        <p:nvSpPr>
          <p:cNvPr id="6150" name="Text Box 6"/>
          <p:cNvSpPr txBox="1">
            <a:spLocks noChangeArrowheads="1"/>
          </p:cNvSpPr>
          <p:nvPr/>
        </p:nvSpPr>
        <p:spPr bwMode="auto">
          <a:xfrm>
            <a:off x="7286644" y="2285992"/>
            <a:ext cx="1571636" cy="2723823"/>
          </a:xfrm>
          <a:prstGeom prst="rect">
            <a:avLst/>
          </a:prstGeom>
          <a:noFill/>
          <a:ln w="9525">
            <a:noFill/>
            <a:miter lim="800000"/>
            <a:headEnd/>
            <a:tailEnd/>
          </a:ln>
          <a:effectLst/>
        </p:spPr>
        <p:txBody>
          <a:bodyPr wrap="square">
            <a:spAutoFit/>
          </a:bodyPr>
          <a:lstStyle/>
          <a:p>
            <a:pPr>
              <a:spcBef>
                <a:spcPct val="50000"/>
              </a:spcBef>
            </a:pPr>
            <a:r>
              <a:rPr lang="en-US" dirty="0"/>
              <a:t>A literal central image:  The fire pit</a:t>
            </a:r>
          </a:p>
          <a:p>
            <a:pPr>
              <a:spcBef>
                <a:spcPct val="50000"/>
              </a:spcBef>
            </a:pPr>
            <a:r>
              <a:rPr lang="en-US" dirty="0"/>
              <a:t>-Supported the idea of stories told around the fire.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dirty="0" smtClean="0">
                <a:solidFill>
                  <a:schemeClr val="tx1"/>
                </a:solidFill>
              </a:rPr>
              <a:t>The Set Designer's Objective </a:t>
            </a:r>
            <a:endParaRPr lang="en-US" dirty="0"/>
          </a:p>
        </p:txBody>
      </p:sp>
      <p:sp>
        <p:nvSpPr>
          <p:cNvPr id="7171" name="Rectangle 3"/>
          <p:cNvSpPr>
            <a:spLocks noGrp="1" noChangeArrowheads="1"/>
          </p:cNvSpPr>
          <p:nvPr>
            <p:ph type="body" idx="1"/>
          </p:nvPr>
        </p:nvSpPr>
        <p:spPr>
          <a:xfrm>
            <a:off x="457200" y="1285860"/>
            <a:ext cx="8229600" cy="714380"/>
          </a:xfrm>
        </p:spPr>
        <p:txBody>
          <a:bodyPr/>
          <a:lstStyle/>
          <a:p>
            <a:r>
              <a:rPr lang="en-US" dirty="0"/>
              <a:t>Coordinating Scenery with the Whole </a:t>
            </a:r>
          </a:p>
        </p:txBody>
      </p:sp>
      <p:pic>
        <p:nvPicPr>
          <p:cNvPr id="7172" name="Picture 4"/>
          <p:cNvPicPr>
            <a:picLocks noChangeAspect="1" noChangeArrowheads="1"/>
          </p:cNvPicPr>
          <p:nvPr/>
        </p:nvPicPr>
        <p:blipFill>
          <a:blip r:embed="rId2"/>
          <a:srcRect/>
          <a:stretch>
            <a:fillRect/>
          </a:stretch>
        </p:blipFill>
        <p:spPr bwMode="auto">
          <a:xfrm>
            <a:off x="428596" y="1857364"/>
            <a:ext cx="6858047" cy="4643470"/>
          </a:xfrm>
          <a:prstGeom prst="rect">
            <a:avLst/>
          </a:prstGeom>
          <a:noFill/>
        </p:spPr>
      </p:pic>
      <p:sp>
        <p:nvSpPr>
          <p:cNvPr id="7173" name="Text Box 5"/>
          <p:cNvSpPr txBox="1">
            <a:spLocks noChangeArrowheads="1"/>
          </p:cNvSpPr>
          <p:nvPr/>
        </p:nvSpPr>
        <p:spPr bwMode="auto">
          <a:xfrm>
            <a:off x="7286644" y="2590800"/>
            <a:ext cx="1571636" cy="3416320"/>
          </a:xfrm>
          <a:prstGeom prst="rect">
            <a:avLst/>
          </a:prstGeom>
          <a:noFill/>
          <a:ln w="9525">
            <a:noFill/>
            <a:miter lim="800000"/>
            <a:headEnd/>
            <a:tailEnd/>
          </a:ln>
          <a:effectLst/>
        </p:spPr>
        <p:txBody>
          <a:bodyPr wrap="square">
            <a:spAutoFit/>
          </a:bodyPr>
          <a:lstStyle/>
          <a:p>
            <a:pPr>
              <a:spcBef>
                <a:spcPct val="50000"/>
              </a:spcBef>
            </a:pPr>
            <a:r>
              <a:rPr lang="en-US" i="1" dirty="0"/>
              <a:t>Crow and Weasel</a:t>
            </a:r>
            <a:r>
              <a:rPr lang="en-US" dirty="0"/>
              <a:t> was a world where everything could transform.  The set was flexible and supported many different uses.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solidFill>
                  <a:schemeClr val="tx1"/>
                </a:solidFill>
              </a:rPr>
              <a:t>Set/Scenic Designer</a:t>
            </a:r>
            <a:endParaRPr lang="en-US" dirty="0">
              <a:solidFill>
                <a:schemeClr val="tx1"/>
              </a:solidFill>
            </a:endParaRPr>
          </a:p>
        </p:txBody>
      </p:sp>
      <p:sp>
        <p:nvSpPr>
          <p:cNvPr id="9219" name="Rectangle 3"/>
          <p:cNvSpPr>
            <a:spLocks noGrp="1" noChangeArrowheads="1"/>
          </p:cNvSpPr>
          <p:nvPr>
            <p:ph type="body" idx="1"/>
          </p:nvPr>
        </p:nvSpPr>
        <p:spPr>
          <a:xfrm>
            <a:off x="457200" y="1600200"/>
            <a:ext cx="8329642" cy="4709160"/>
          </a:xfrm>
        </p:spPr>
        <p:txBody>
          <a:bodyPr>
            <a:noAutofit/>
          </a:bodyPr>
          <a:lstStyle/>
          <a:p>
            <a:pPr marL="990600" lvl="1" indent="-533400">
              <a:spcBef>
                <a:spcPts val="0"/>
              </a:spcBef>
            </a:pPr>
            <a:r>
              <a:rPr lang="en-CA" sz="2800" dirty="0" smtClean="0"/>
              <a:t>works with the director and other designers to establish an overall visual concept for the production and design the stage environment (and props). </a:t>
            </a:r>
          </a:p>
          <a:p>
            <a:pPr marL="990600" lvl="1" indent="-533400">
              <a:spcBef>
                <a:spcPts val="0"/>
              </a:spcBef>
            </a:pPr>
            <a:endParaRPr lang="en-CA" sz="2800" dirty="0" smtClean="0"/>
          </a:p>
          <a:p>
            <a:pPr marL="990600" lvl="1" indent="-533400">
              <a:spcBef>
                <a:spcPts val="0"/>
              </a:spcBef>
            </a:pPr>
            <a:r>
              <a:rPr lang="en-CA" sz="2800" dirty="0" smtClean="0"/>
              <a:t>develop a set of design drawings/renderings, creating scale models of the scenery, paint elevations and scale construction drawings as part of their communication with other production staff. </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Set Drawings/Renderings</a:t>
            </a:r>
            <a:endParaRPr lang="en-CA" dirty="0">
              <a:solidFill>
                <a:schemeClr val="tx1"/>
              </a:solidFill>
            </a:endParaRPr>
          </a:p>
        </p:txBody>
      </p:sp>
      <p:pic>
        <p:nvPicPr>
          <p:cNvPr id="56324" name="Picture 4" descr="http://fc05.deviantart.net/fs38/i/2008/322/a/5/Set_Design_Rendering_by_Boogiepop1189.jpg">
            <a:hlinkClick r:id="rId2"/>
          </p:cNvPr>
          <p:cNvPicPr>
            <a:picLocks noChangeAspect="1" noChangeArrowheads="1"/>
          </p:cNvPicPr>
          <p:nvPr/>
        </p:nvPicPr>
        <p:blipFill>
          <a:blip r:embed="rId3"/>
          <a:srcRect/>
          <a:stretch>
            <a:fillRect/>
          </a:stretch>
        </p:blipFill>
        <p:spPr bwMode="auto">
          <a:xfrm>
            <a:off x="857224" y="1285859"/>
            <a:ext cx="7072362" cy="538642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593</TotalTime>
  <Words>866</Words>
  <Application>Microsoft Office PowerPoint</Application>
  <PresentationFormat>On-screen Show (4:3)</PresentationFormat>
  <Paragraphs>153</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Apex</vt:lpstr>
      <vt:lpstr>Design &amp; Technical Production </vt:lpstr>
      <vt:lpstr>Design &amp; Technical Production </vt:lpstr>
      <vt:lpstr>The Set Designer's Objective </vt:lpstr>
      <vt:lpstr>The Set Designer's Objective </vt:lpstr>
      <vt:lpstr>The Set Designer's Objective </vt:lpstr>
      <vt:lpstr>The Set Designer's Objective </vt:lpstr>
      <vt:lpstr>The Set Designer's Objective </vt:lpstr>
      <vt:lpstr>Set/Scenic Designer</vt:lpstr>
      <vt:lpstr>Set Drawings/Renderings</vt:lpstr>
      <vt:lpstr>Set Drawings/Renderings</vt:lpstr>
      <vt:lpstr>Set Drawings/Renderings</vt:lpstr>
      <vt:lpstr>Set Drawings/Renderings</vt:lpstr>
      <vt:lpstr>Set Design Models</vt:lpstr>
      <vt:lpstr>Set Design Models</vt:lpstr>
      <vt:lpstr>Set Design Models</vt:lpstr>
      <vt:lpstr>Theatre Lighting Designer</vt:lpstr>
      <vt:lpstr>VISIBILITY</vt:lpstr>
      <vt:lpstr>SETTING</vt:lpstr>
      <vt:lpstr>MOOD &amp; ATMOSPHERE</vt:lpstr>
      <vt:lpstr>COMPOSITION</vt:lpstr>
      <vt:lpstr>SELECTIVE FOCUS</vt:lpstr>
      <vt:lpstr>BASIC QUALITIES OF LIGHT</vt:lpstr>
      <vt:lpstr>PowerPoint Presentation</vt:lpstr>
      <vt:lpstr>Direction</vt:lpstr>
      <vt:lpstr>Mood</vt:lpstr>
      <vt:lpstr>Colour  (Seasons and Time of Day)</vt:lpstr>
      <vt:lpstr>Traditional Lighting Method</vt:lpstr>
      <vt:lpstr>Traditional Lighting Method</vt:lpstr>
      <vt:lpstr>Lighting Legend</vt:lpstr>
      <vt:lpstr>PowerPoint Presentation</vt:lpstr>
      <vt:lpstr>COSTUME DESIGN</vt:lpstr>
      <vt:lpstr>COSTUME DESIGN</vt:lpstr>
      <vt:lpstr>COSTUME DESIGN</vt:lpstr>
      <vt:lpstr>Costume Designer</vt:lpstr>
      <vt:lpstr>COSTUMES SHOULD BE CAREFULLY PLANNED…</vt:lpstr>
      <vt:lpstr>Costume Sketches</vt:lpstr>
      <vt:lpstr>PowerPoint Presentation</vt:lpstr>
      <vt:lpstr>Elements of Costume Design</vt:lpstr>
      <vt:lpstr>Hair and Makeup</vt:lpstr>
      <vt:lpstr>Fantasy Makeup</vt:lpstr>
      <vt:lpstr>PowerPoint Presentation</vt:lpstr>
      <vt:lpstr>Prosthetic Makeup</vt:lpstr>
      <vt:lpstr>PowerPoint Presentation</vt:lpstr>
      <vt:lpstr>PowerPoint Presentation</vt:lpstr>
      <vt:lpstr>Sketches/Drawings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Technical Design</dc:title>
  <dc:creator>Studeb</dc:creator>
  <cp:lastModifiedBy>WRDSB</cp:lastModifiedBy>
  <cp:revision>57</cp:revision>
  <dcterms:created xsi:type="dcterms:W3CDTF">2014-01-03T21:08:43Z</dcterms:created>
  <dcterms:modified xsi:type="dcterms:W3CDTF">2014-05-05T16:23:00Z</dcterms:modified>
</cp:coreProperties>
</file>