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7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65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101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9B30-2CBD-4D06-8B14-3F4D4FF73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66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8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63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6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5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41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00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2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75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3F03F-1508-48BE-8A6B-45B7913AF587}" type="datetimeFigureOut">
              <a:rPr lang="en-CA" smtClean="0"/>
              <a:t>14/11/2014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8676-C86E-4923-822D-2ED224362C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3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hartmangroup.typepad.com/photos/uncategorized/2007/05/22/50_cent_2.jpg&amp;imgrefurl=http://blog.tinderboxthg.com/branding/index.html&amp;h=370&amp;w=320&amp;sz=132&amp;hl=en&amp;start=37&amp;um=1&amp;tbnid=y3finU3oGSl-KM:&amp;tbnh=122&amp;tbnw=106&amp;prev=/images%3Fq%3Dquarter%2Bturn%2Bcharacter%26start%3D20%26ndsp%3D20%26svnum%3D10%26um%3D1%26hl%3Den%26sa%3D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8000" b="1" smtClean="0">
                <a:solidFill>
                  <a:schemeClr val="bg1"/>
                </a:solidFill>
                <a:latin typeface="Garamond" pitchFamily="18" charset="0"/>
              </a:rPr>
              <a:t>Shot Perspectives</a:t>
            </a:r>
          </a:p>
        </p:txBody>
      </p:sp>
    </p:spTree>
    <p:extLst>
      <p:ext uri="{BB962C8B-B14F-4D97-AF65-F5344CB8AC3E}">
        <p14:creationId xmlns:p14="http://schemas.microsoft.com/office/powerpoint/2010/main" val="107601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305197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3816350" cy="308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0" y="549275"/>
            <a:ext cx="432117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PROFILE – More remote 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-Character lost in their own thoughts.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pic>
        <p:nvPicPr>
          <p:cNvPr id="26628" name="Picture 8" descr="steve-profile-gu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31369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Timothy Prof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4824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2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4521200"/>
            <a:ext cx="5410200" cy="233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500" smtClean="0">
                <a:solidFill>
                  <a:schemeClr val="bg1"/>
                </a:solidFill>
              </a:rPr>
              <a:t>THREE QUARTER TURN – More anonymous.</a:t>
            </a:r>
          </a:p>
          <a:p>
            <a:pPr eaLnBrk="1" hangingPunct="1">
              <a:buFontTx/>
              <a:buNone/>
            </a:pPr>
            <a:r>
              <a:rPr lang="en-US" altLang="en-US" sz="3500" smtClean="0">
                <a:solidFill>
                  <a:schemeClr val="bg1"/>
                </a:solidFill>
              </a:rPr>
              <a:t>Rejecting audiences</a:t>
            </a:r>
          </a:p>
        </p:txBody>
      </p:sp>
      <p:pic>
        <p:nvPicPr>
          <p:cNvPr id="27651" name="Picture 5" descr="Smiles_All_Around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r="57339" b="36543"/>
          <a:stretch>
            <a:fillRect/>
          </a:stretch>
        </p:blipFill>
        <p:spPr bwMode="auto">
          <a:xfrm>
            <a:off x="6156325" y="4130675"/>
            <a:ext cx="2987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3carrickreceives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96" b="39569"/>
          <a:stretch>
            <a:fillRect/>
          </a:stretch>
        </p:blipFill>
        <p:spPr bwMode="auto">
          <a:xfrm>
            <a:off x="6084888" y="188913"/>
            <a:ext cx="28749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newsphoto%5C2001-05%5C010503-D-9880W-0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5399088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3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013325"/>
            <a:ext cx="8713788" cy="1728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smtClean="0">
                <a:solidFill>
                  <a:schemeClr val="bg1"/>
                </a:solidFill>
              </a:rPr>
              <a:t>BACK TO CAMERA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smtClean="0">
                <a:solidFill>
                  <a:schemeClr val="bg1"/>
                </a:solidFill>
              </a:rPr>
              <a:t>	-Characters alienation from the world.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smtClean="0">
                <a:solidFill>
                  <a:schemeClr val="bg1"/>
                </a:solidFill>
              </a:rPr>
              <a:t>	-Sense of concealment, mystery.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28675" name="Picture 5" descr="luke%20head%20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862013"/>
            <a:ext cx="3032125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3033" r="18233" b="3233"/>
          <a:stretch>
            <a:fillRect/>
          </a:stretch>
        </p:blipFill>
        <p:spPr bwMode="auto">
          <a:xfrm>
            <a:off x="6410325" y="549275"/>
            <a:ext cx="27336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andimwalkinga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12775"/>
            <a:ext cx="29241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73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4897437" cy="3095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smtClean="0">
                <a:solidFill>
                  <a:schemeClr val="bg1"/>
                </a:solidFill>
              </a:rPr>
              <a:t>EYE LEVEL SHOTS –</a:t>
            </a:r>
            <a:r>
              <a:rPr lang="en-US" altLang="en-US" sz="20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smtClean="0">
                <a:solidFill>
                  <a:schemeClr val="bg1"/>
                </a:solidFill>
              </a:rPr>
              <a:t>	-Audiences sees the event as if in the scene.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smtClean="0">
                <a:solidFill>
                  <a:schemeClr val="bg1"/>
                </a:solidFill>
              </a:rPr>
              <a:t>	-Clearest view of an object.</a:t>
            </a:r>
            <a:br>
              <a:rPr lang="en-US" altLang="en-US" sz="1900" smtClean="0">
                <a:solidFill>
                  <a:schemeClr val="bg1"/>
                </a:solidFill>
              </a:rPr>
            </a:br>
            <a:endParaRPr lang="en-US" altLang="en-US" sz="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smtClean="0">
                <a:solidFill>
                  <a:schemeClr val="bg1"/>
                </a:solidFill>
              </a:rPr>
              <a:t>	-Treating characters as equals – achieves empathy. </a:t>
            </a:r>
            <a:endParaRPr lang="en-US" altLang="en-US" sz="600" smtClean="0">
              <a:solidFill>
                <a:schemeClr val="bg1"/>
              </a:solidFill>
            </a:endParaRPr>
          </a:p>
        </p:txBody>
      </p:sp>
      <p:pic>
        <p:nvPicPr>
          <p:cNvPr id="18435" name="Picture 5" descr="003aFc-899248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20675"/>
            <a:ext cx="4105275" cy="296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ls%20(10)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3429000"/>
            <a:ext cx="2589212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3" descr="66062633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28432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5" descr="b_bir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89363"/>
            <a:ext cx="27559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7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3743325" cy="3384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BIRDS EYE VIEW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-From directly overhead </a:t>
            </a:r>
          </a:p>
          <a:p>
            <a:pPr eaLnBrk="1" hangingPunct="1">
              <a:buFontTx/>
              <a:buNone/>
            </a:pPr>
            <a:endParaRPr lang="en-US" altLang="en-US" sz="9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-Idea of fate.</a:t>
            </a:r>
            <a:br>
              <a:rPr lang="en-US" altLang="en-US" sz="2800" smtClean="0">
                <a:solidFill>
                  <a:schemeClr val="bg1"/>
                </a:solidFill>
              </a:rPr>
            </a:br>
            <a:endParaRPr lang="en-US" altLang="en-US" sz="2800" smtClean="0">
              <a:solidFill>
                <a:schemeClr val="bg1"/>
              </a:solidFill>
            </a:endParaRPr>
          </a:p>
        </p:txBody>
      </p:sp>
      <p:pic>
        <p:nvPicPr>
          <p:cNvPr id="19459" name="Picture 5" descr="23380869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0350"/>
            <a:ext cx="4248150" cy="282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9" descr="BirdEyeViewStudentsOnCampu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284538"/>
            <a:ext cx="3363913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13" descr="71517430_209387de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6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5473700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</a:rPr>
              <a:t>HIGH ANGLED SHOTS</a:t>
            </a:r>
            <a:r>
              <a:rPr lang="en-US" altLang="en-US" sz="24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9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-Camera is tilted downward.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9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- Person seems harmless and insignificant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-being controlled from outside source, fate</a:t>
            </a:r>
          </a:p>
        </p:txBody>
      </p:sp>
      <p:pic>
        <p:nvPicPr>
          <p:cNvPr id="20483" name="Picture 5" descr="57436378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65100"/>
            <a:ext cx="2808288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9" descr="2331018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44900"/>
            <a:ext cx="1960562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13" descr="latest_2_bean_funky_angle_shot-318x4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260191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5" descr="gtsr_ab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22725"/>
            <a:ext cx="39592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1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low_angl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8913"/>
            <a:ext cx="4319587" cy="324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9" descr="diarrhoea-living-19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644900"/>
            <a:ext cx="4392613" cy="288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15"/>
          <p:cNvSpPr txBox="1">
            <a:spLocks noChangeArrowheads="1"/>
          </p:cNvSpPr>
          <p:nvPr/>
        </p:nvSpPr>
        <p:spPr bwMode="auto">
          <a:xfrm>
            <a:off x="1331913" y="105251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CA" altLang="en-US"/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179388" y="115888"/>
            <a:ext cx="432117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LOW ANGLED SHOTS</a:t>
            </a:r>
            <a:br>
              <a:rPr lang="en-US" altLang="en-US" sz="2400" b="1">
                <a:solidFill>
                  <a:schemeClr val="bg1"/>
                </a:solidFill>
              </a:rPr>
            </a:br>
            <a:endParaRPr lang="en-US" altLang="en-US" sz="8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200">
                <a:solidFill>
                  <a:schemeClr val="bg1"/>
                </a:solidFill>
              </a:rPr>
              <a:t>     -Camera titled upward</a:t>
            </a:r>
            <a:br>
              <a:rPr lang="en-US" altLang="en-US" sz="2200">
                <a:solidFill>
                  <a:schemeClr val="bg1"/>
                </a:solidFill>
              </a:rPr>
            </a:br>
            <a:endParaRPr lang="en-US" altLang="en-US" sz="8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200">
                <a:solidFill>
                  <a:schemeClr val="bg1"/>
                </a:solidFill>
              </a:rPr>
              <a:t>     -inspires awe</a:t>
            </a:r>
            <a:endParaRPr lang="en-US" altLang="en-US" sz="800">
              <a:solidFill>
                <a:schemeClr val="bg1"/>
              </a:solidFill>
            </a:endParaRPr>
          </a:p>
          <a:p>
            <a:pPr eaLnBrk="1" hangingPunct="1"/>
            <a:endParaRPr lang="en-US" altLang="en-US" sz="8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200">
                <a:solidFill>
                  <a:schemeClr val="bg1"/>
                </a:solidFill>
              </a:rPr>
              <a:t>     -Environment usually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      minimized; sky or ceiling is          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      background</a:t>
            </a:r>
          </a:p>
          <a:p>
            <a:pPr eaLnBrk="1" hangingPunct="1"/>
            <a:endParaRPr lang="en-US" altLang="en-US" sz="8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200">
                <a:solidFill>
                  <a:schemeClr val="bg1"/>
                </a:solidFill>
              </a:rPr>
              <a:t>     -Heightens the importance of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      a subject</a:t>
            </a:r>
          </a:p>
        </p:txBody>
      </p:sp>
      <p:pic>
        <p:nvPicPr>
          <p:cNvPr id="21510" name="Picture 18" descr="229271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186848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0" descr="233997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3463"/>
            <a:ext cx="2133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8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4038600" cy="3673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OBLIQUE ANGLE –</a:t>
            </a:r>
            <a:r>
              <a:rPr lang="en-US" altLang="en-US" smtClean="0">
                <a:solidFill>
                  <a:schemeClr val="bg1"/>
                </a:solidFill>
              </a:rPr>
              <a:t> </a:t>
            </a:r>
            <a:endParaRPr lang="en-US" altLang="en-US" sz="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-Lateral tilt of the camera.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-Suggests tensions, transitions, impending movement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Image that slants to the right – Acting forceful</a:t>
            </a:r>
            <a:endParaRPr lang="en-US" altLang="en-US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Image that slants to the left – Weak, static</a:t>
            </a:r>
            <a:r>
              <a:rPr lang="en-US" altLang="en-US" sz="25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2531" name="Picture 5" descr="hotspot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692150"/>
            <a:ext cx="4249737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big-trouble-30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860800"/>
            <a:ext cx="4321175" cy="241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3" descr="00F5mQ-278928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38893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701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Garamond" pitchFamily="18" charset="0"/>
              </a:rPr>
              <a:t>Character Perspective Shots</a:t>
            </a:r>
          </a:p>
        </p:txBody>
      </p:sp>
    </p:spTree>
    <p:extLst>
      <p:ext uri="{BB962C8B-B14F-4D97-AF65-F5344CB8AC3E}">
        <p14:creationId xmlns:p14="http://schemas.microsoft.com/office/powerpoint/2010/main" val="375462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437063"/>
            <a:ext cx="8642350" cy="2160587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FULL FRONTAL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-Most intimate, vulnerabilities exposed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-Relationship between actor and audience</a:t>
            </a:r>
            <a:br>
              <a:rPr lang="en-US" altLang="en-US" sz="3600" smtClean="0">
                <a:solidFill>
                  <a:schemeClr val="bg1"/>
                </a:solidFill>
              </a:rPr>
            </a:br>
            <a:endParaRPr lang="en-US" altLang="en-US" sz="3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>
                <a:solidFill>
                  <a:schemeClr val="bg1"/>
                </a:solidFill>
              </a:rPr>
              <a:t/>
            </a:r>
            <a:br>
              <a:rPr lang="en-US" altLang="en-US" sz="2200" smtClean="0">
                <a:solidFill>
                  <a:schemeClr val="bg1"/>
                </a:solidFill>
              </a:rPr>
            </a:br>
            <a:endParaRPr lang="en-US" altLang="en-US" sz="1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>
                <a:solidFill>
                  <a:schemeClr val="bg1"/>
                </a:solidFill>
              </a:rPr>
              <a:t/>
            </a:r>
            <a:br>
              <a:rPr lang="en-US" altLang="en-US" sz="2200" smtClean="0">
                <a:solidFill>
                  <a:schemeClr val="bg1"/>
                </a:solidFill>
              </a:rPr>
            </a:br>
            <a:endParaRPr lang="en-US" altLang="en-US" sz="2200" smtClean="0">
              <a:solidFill>
                <a:schemeClr val="bg1"/>
              </a:solidFill>
            </a:endParaRPr>
          </a:p>
        </p:txBody>
      </p:sp>
      <p:pic>
        <p:nvPicPr>
          <p:cNvPr id="24579" name="Picture 6" descr="801138118_d48764cd38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620713"/>
            <a:ext cx="2376488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5" descr="50_cent_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6320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7" descr="nick_nolte_mug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r="28078"/>
          <a:stretch>
            <a:fillRect/>
          </a:stretch>
        </p:blipFill>
        <p:spPr bwMode="auto">
          <a:xfrm>
            <a:off x="6084888" y="476250"/>
            <a:ext cx="26146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724400"/>
            <a:ext cx="7993062" cy="2376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500" smtClean="0">
                <a:solidFill>
                  <a:schemeClr val="bg1"/>
                </a:solidFill>
              </a:rPr>
              <a:t>QUARTER TURN – high degree of intimacy but with less emotional involvement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5603" name="Picture 4" descr="sp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1"/>
          <a:stretch>
            <a:fillRect/>
          </a:stretch>
        </p:blipFill>
        <p:spPr bwMode="auto">
          <a:xfrm>
            <a:off x="468313" y="404813"/>
            <a:ext cx="25971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sc9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49275"/>
            <a:ext cx="22653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sc9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62413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15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 Perspective Shots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WRDSB</dc:creator>
  <cp:lastModifiedBy>WRDSB</cp:lastModifiedBy>
  <cp:revision>1</cp:revision>
  <dcterms:created xsi:type="dcterms:W3CDTF">2014-11-14T14:36:38Z</dcterms:created>
  <dcterms:modified xsi:type="dcterms:W3CDTF">2014-11-14T14:37:24Z</dcterms:modified>
</cp:coreProperties>
</file>