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81" r:id="rId3"/>
    <p:sldId id="282" r:id="rId4"/>
    <p:sldId id="283" r:id="rId5"/>
    <p:sldId id="273" r:id="rId6"/>
    <p:sldId id="272" r:id="rId7"/>
    <p:sldId id="307" r:id="rId8"/>
    <p:sldId id="257" r:id="rId9"/>
    <p:sldId id="292" r:id="rId10"/>
    <p:sldId id="258" r:id="rId11"/>
    <p:sldId id="293" r:id="rId12"/>
    <p:sldId id="259" r:id="rId13"/>
    <p:sldId id="294" r:id="rId14"/>
    <p:sldId id="295" r:id="rId15"/>
    <p:sldId id="260" r:id="rId16"/>
    <p:sldId id="262" r:id="rId17"/>
    <p:sldId id="296" r:id="rId18"/>
    <p:sldId id="308" r:id="rId19"/>
    <p:sldId id="284" r:id="rId20"/>
    <p:sldId id="285" r:id="rId21"/>
    <p:sldId id="286" r:id="rId22"/>
    <p:sldId id="287" r:id="rId23"/>
    <p:sldId id="288" r:id="rId24"/>
    <p:sldId id="310" r:id="rId25"/>
    <p:sldId id="289" r:id="rId26"/>
    <p:sldId id="290" r:id="rId27"/>
    <p:sldId id="291" r:id="rId28"/>
    <p:sldId id="309" r:id="rId29"/>
    <p:sldId id="297" r:id="rId30"/>
    <p:sldId id="298" r:id="rId31"/>
    <p:sldId id="299" r:id="rId32"/>
    <p:sldId id="301" r:id="rId33"/>
    <p:sldId id="300" r:id="rId34"/>
    <p:sldId id="302" r:id="rId35"/>
    <p:sldId id="303" r:id="rId36"/>
    <p:sldId id="304" r:id="rId37"/>
    <p:sldId id="305" r:id="rId38"/>
    <p:sldId id="30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3537" autoAdjust="0"/>
  </p:normalViewPr>
  <p:slideViewPr>
    <p:cSldViewPr>
      <p:cViewPr>
        <p:scale>
          <a:sx n="66" d="100"/>
          <a:sy n="66" d="100"/>
        </p:scale>
        <p:origin x="-1776"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7691E-7248-4CC2-8872-259EDB8BA08F}" type="datetimeFigureOut">
              <a:rPr lang="en-CA" smtClean="0"/>
              <a:t>22/10/2014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B3C48-313E-4245-BBCC-2D46EE5CB4B4}" type="slidenum">
              <a:rPr lang="en-CA" smtClean="0"/>
              <a:t>‹#›</a:t>
            </a:fld>
            <a:endParaRPr lang="en-CA"/>
          </a:p>
        </p:txBody>
      </p:sp>
    </p:spTree>
    <p:extLst>
      <p:ext uri="{BB962C8B-B14F-4D97-AF65-F5344CB8AC3E}">
        <p14:creationId xmlns:p14="http://schemas.microsoft.com/office/powerpoint/2010/main" val="329164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35BDB8-92E5-44C3-ADB5-E840AE11CD2C}" type="slidenum">
              <a:rPr lang="en-US" altLang="en-US"/>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lnSpc>
                <a:spcPct val="80000"/>
              </a:lnSpc>
            </a:pPr>
            <a:r>
              <a:rPr lang="en-US" altLang="en-US" sz="2000" dirty="0" smtClean="0"/>
              <a:t>.</a:t>
            </a:r>
            <a:r>
              <a:rPr lang="en-US" altLang="en-US" sz="2000" dirty="0" err="1" smtClean="0"/>
              <a:t>psd</a:t>
            </a:r>
            <a:r>
              <a:rPr lang="en-US" altLang="en-US" sz="2000" dirty="0" smtClean="0"/>
              <a:t> - Native Photoshop file, usually needs to be saved as other type; New images, layered images start as .</a:t>
            </a:r>
            <a:r>
              <a:rPr lang="en-US" altLang="en-US" sz="2000" dirty="0" err="1" smtClean="0"/>
              <a:t>psd</a:t>
            </a:r>
            <a:r>
              <a:rPr lang="en-US" altLang="en-US" sz="2000" dirty="0" smtClean="0"/>
              <a:t> </a:t>
            </a:r>
          </a:p>
          <a:p>
            <a:pPr eaLnBrk="1" hangingPunct="1">
              <a:lnSpc>
                <a:spcPct val="80000"/>
              </a:lnSpc>
            </a:pPr>
            <a:r>
              <a:rPr lang="en-US" altLang="en-US" sz="2000" dirty="0" smtClean="0"/>
              <a:t>.gif - Good for web, used for simple images, large eras of flat color; Often good for B &amp; W; Supports transparency; Lossless </a:t>
            </a:r>
          </a:p>
          <a:p>
            <a:pPr eaLnBrk="1" hangingPunct="1">
              <a:lnSpc>
                <a:spcPct val="80000"/>
              </a:lnSpc>
            </a:pPr>
            <a:r>
              <a:rPr lang="en-US" altLang="en-US" sz="2000" dirty="0" smtClean="0"/>
              <a:t>.jpeg - Good for web, used for photos or complex coloration (e.g. – gradients); Slightly longer to download (decompression time); </a:t>
            </a:r>
            <a:r>
              <a:rPr lang="en-US" altLang="en-US" sz="2000" dirty="0" err="1" smtClean="0"/>
              <a:t>Lossy</a:t>
            </a:r>
            <a:r>
              <a:rPr lang="en-US" altLang="en-US" sz="2000" dirty="0" smtClean="0"/>
              <a:t>; Doesn’t support transparency</a:t>
            </a:r>
          </a:p>
          <a:p>
            <a:pPr eaLnBrk="1" hangingPunct="1">
              <a:lnSpc>
                <a:spcPct val="80000"/>
              </a:lnSpc>
            </a:pPr>
            <a:r>
              <a:rPr lang="en-US" altLang="en-US" sz="2100" dirty="0" smtClean="0"/>
              <a:t>.</a:t>
            </a:r>
            <a:r>
              <a:rPr lang="en-US" altLang="en-US" sz="2100" dirty="0" err="1" smtClean="0"/>
              <a:t>png</a:t>
            </a:r>
            <a:r>
              <a:rPr lang="en-US" altLang="en-US" sz="2100" dirty="0" smtClean="0"/>
              <a:t> - </a:t>
            </a:r>
            <a:r>
              <a:rPr lang="en-US" altLang="en-US" sz="2000" dirty="0" smtClean="0"/>
              <a:t>Good for web, best of both worlds (lossless, supports complex photographs); Not supported by older browsers </a:t>
            </a:r>
          </a:p>
          <a:p>
            <a:pPr eaLnBrk="1" hangingPunct="1">
              <a:lnSpc>
                <a:spcPct val="80000"/>
              </a:lnSpc>
            </a:pPr>
            <a:r>
              <a:rPr lang="en-US" altLang="en-US" sz="2100" dirty="0" smtClean="0"/>
              <a:t>.</a:t>
            </a:r>
            <a:r>
              <a:rPr lang="en-US" altLang="en-US" sz="2100" dirty="0" err="1" smtClean="0"/>
              <a:t>tif</a:t>
            </a:r>
            <a:r>
              <a:rPr lang="en-US" altLang="en-US" sz="2100" dirty="0" smtClean="0"/>
              <a:t> - </a:t>
            </a:r>
            <a:r>
              <a:rPr lang="en-US" altLang="en-US" sz="2000" dirty="0" smtClean="0"/>
              <a:t>Good for print media; Can be imported by most apps (</a:t>
            </a:r>
            <a:r>
              <a:rPr lang="en-US" altLang="en-US" sz="2000" dirty="0" err="1" smtClean="0"/>
              <a:t>QuarkX</a:t>
            </a:r>
            <a:r>
              <a:rPr lang="en-US" altLang="en-US" sz="2000" dirty="0" smtClean="0"/>
              <a:t>, </a:t>
            </a:r>
            <a:r>
              <a:rPr lang="en-US" altLang="en-US" sz="2000" dirty="0" err="1" smtClean="0"/>
              <a:t>Pagemaker</a:t>
            </a:r>
            <a:r>
              <a:rPr lang="en-US" altLang="en-US" sz="2000" dirty="0" smtClean="0"/>
              <a:t>, InDesign); Large file sizes (but compressible); Can supports layers</a:t>
            </a:r>
          </a:p>
          <a:p>
            <a:pPr eaLnBrk="1" hangingPunct="1">
              <a:lnSpc>
                <a:spcPct val="80000"/>
              </a:lnSpc>
            </a:pPr>
            <a:r>
              <a:rPr lang="en-US" altLang="en-US" sz="2100" dirty="0" smtClean="0"/>
              <a:t>.bmp - </a:t>
            </a:r>
            <a:r>
              <a:rPr lang="en-US" altLang="en-US" sz="2000" dirty="0" smtClean="0"/>
              <a:t>Simple grid of pixels; Uncompressed, large file sizes; Can be imported by almost all apps</a:t>
            </a:r>
          </a:p>
          <a:p>
            <a:pPr eaLnBrk="1" hangingPunct="1"/>
            <a:endParaRPr lang="en-US" altLang="en-US" dirty="0" smtClean="0"/>
          </a:p>
        </p:txBody>
      </p:sp>
    </p:spTree>
    <p:extLst>
      <p:ext uri="{BB962C8B-B14F-4D97-AF65-F5344CB8AC3E}">
        <p14:creationId xmlns:p14="http://schemas.microsoft.com/office/powerpoint/2010/main" val="284820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DF252C-20C5-4479-AD22-E6CBA4DCA1B7}" type="slidenum">
              <a:rPr lang="en-US" altLang="en-US" sz="1200"/>
              <a:pPr/>
              <a:t>3</a:t>
            </a:fld>
            <a:endParaRPr lang="en-US" altLang="en-US" sz="1200"/>
          </a:p>
        </p:txBody>
      </p:sp>
    </p:spTree>
    <p:extLst>
      <p:ext uri="{BB962C8B-B14F-4D97-AF65-F5344CB8AC3E}">
        <p14:creationId xmlns:p14="http://schemas.microsoft.com/office/powerpoint/2010/main" val="421488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EFD3B5-6579-491D-996C-FFE5C10F3E4B}" type="slidenum">
              <a:rPr lang="en-US" altLang="en-US" sz="1200"/>
              <a:pPr/>
              <a:t>4</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069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BA08BB-0A29-4939-B19F-F1E182F395C7}" type="slidenum">
              <a:rPr lang="en-US" altLang="en-US"/>
              <a:pPr/>
              <a:t>9</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Point out more obvious tools</a:t>
            </a:r>
          </a:p>
          <a:p>
            <a:pPr eaLnBrk="1" hangingPunct="1"/>
            <a:endParaRPr lang="en-US" altLang="en-US" smtClean="0"/>
          </a:p>
          <a:p>
            <a:pPr eaLnBrk="1" hangingPunct="1"/>
            <a:r>
              <a:rPr lang="en-US" altLang="en-US" smtClean="0"/>
              <a:t>Have everyone l-click and hold on paintbucket</a:t>
            </a:r>
          </a:p>
        </p:txBody>
      </p:sp>
    </p:spTree>
    <p:extLst>
      <p:ext uri="{BB962C8B-B14F-4D97-AF65-F5344CB8AC3E}">
        <p14:creationId xmlns:p14="http://schemas.microsoft.com/office/powerpoint/2010/main" val="398775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79E0C0-784F-48AF-9F38-587C3E600F61}" type="slidenum">
              <a:rPr lang="en-US" altLang="en-US"/>
              <a:pPr/>
              <a:t>35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read</a:t>
            </a:r>
          </a:p>
        </p:txBody>
      </p:sp>
    </p:spTree>
    <p:extLst>
      <p:ext uri="{BB962C8B-B14F-4D97-AF65-F5344CB8AC3E}">
        <p14:creationId xmlns:p14="http://schemas.microsoft.com/office/powerpoint/2010/main" val="231484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093A52-8212-4C12-8D3A-1CAB9D5C31B9}" type="slidenum">
              <a:rPr lang="en-US" altLang="en-US"/>
              <a:pPr/>
              <a:t>36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read</a:t>
            </a:r>
          </a:p>
        </p:txBody>
      </p:sp>
    </p:spTree>
    <p:extLst>
      <p:ext uri="{BB962C8B-B14F-4D97-AF65-F5344CB8AC3E}">
        <p14:creationId xmlns:p14="http://schemas.microsoft.com/office/powerpoint/2010/main" val="84980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2F77AA-B15D-4A8A-8D55-116D6CC51918}"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200632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F77AA-B15D-4A8A-8D55-116D6CC51918}"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75711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F77AA-B15D-4A8A-8D55-116D6CC51918}"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3634399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F77AA-B15D-4A8A-8D55-116D6CC51918}"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A988C-53FC-4991-A269-BA7C43776241}"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7086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F77AA-B15D-4A8A-8D55-116D6CC51918}"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2722471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12F77AA-B15D-4A8A-8D55-116D6CC51918}" type="datetimeFigureOut">
              <a:rPr lang="en-US" smtClean="0"/>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208817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12F77AA-B15D-4A8A-8D55-116D6CC51918}" type="datetimeFigureOut">
              <a:rPr lang="en-US" smtClean="0"/>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846936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F77AA-B15D-4A8A-8D55-116D6CC51918}"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1584425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F77AA-B15D-4A8A-8D55-116D6CC51918}"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172120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9538" y="1138238"/>
            <a:ext cx="7391400" cy="755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17638" y="1905000"/>
            <a:ext cx="3622675"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92713" y="1905000"/>
            <a:ext cx="3624262"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797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F77AA-B15D-4A8A-8D55-116D6CC51918}"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260774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F77AA-B15D-4A8A-8D55-116D6CC51918}"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157505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F77AA-B15D-4A8A-8D55-116D6CC51918}"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262990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2F77AA-B15D-4A8A-8D55-116D6CC51918}" type="datetimeFigureOut">
              <a:rPr lang="en-US" smtClean="0"/>
              <a:t>10/22/2014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60104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2F77AA-B15D-4A8A-8D55-116D6CC51918}" type="datetimeFigureOut">
              <a:rPr lang="en-US" smtClean="0"/>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18200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F77AA-B15D-4A8A-8D55-116D6CC51918}" type="datetimeFigureOut">
              <a:rPr lang="en-US" smtClean="0"/>
              <a:t>10/22/2014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72505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F77AA-B15D-4A8A-8D55-116D6CC51918}"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94700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F77AA-B15D-4A8A-8D55-116D6CC51918}"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A988C-53FC-4991-A269-BA7C43776241}" type="slidenum">
              <a:rPr lang="en-US" smtClean="0"/>
              <a:t>‹#›</a:t>
            </a:fld>
            <a:endParaRPr lang="en-US"/>
          </a:p>
        </p:txBody>
      </p:sp>
    </p:spTree>
    <p:extLst>
      <p:ext uri="{BB962C8B-B14F-4D97-AF65-F5344CB8AC3E}">
        <p14:creationId xmlns:p14="http://schemas.microsoft.com/office/powerpoint/2010/main" val="287928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12F77AA-B15D-4A8A-8D55-116D6CC51918}" type="datetimeFigureOut">
              <a:rPr lang="en-US" smtClean="0"/>
              <a:t>10/22/2014</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5FA988C-53FC-4991-A269-BA7C43776241}" type="slidenum">
              <a:rPr lang="en-US" smtClean="0"/>
              <a:t>‹#›</a:t>
            </a:fld>
            <a:endParaRPr lang="en-US"/>
          </a:p>
        </p:txBody>
      </p:sp>
    </p:spTree>
    <p:extLst>
      <p:ext uri="{BB962C8B-B14F-4D97-AF65-F5344CB8AC3E}">
        <p14:creationId xmlns:p14="http://schemas.microsoft.com/office/powerpoint/2010/main" val="73707004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oleObject" Target="../embeddings/oleObject2.bin"/><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6.bin"/><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em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oleObject" Target="../embeddings/oleObject9.bin"/><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1.png"/><Relationship Id="rId5" Type="http://schemas.openxmlformats.org/officeDocument/2006/relationships/oleObject" Target="../embeddings/oleObject23.bin"/><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295400"/>
            <a:ext cx="6629400" cy="1142999"/>
          </a:xfrm>
        </p:spPr>
        <p:txBody>
          <a:bodyPr>
            <a:normAutofit fontScale="90000"/>
          </a:bodyPr>
          <a:lstStyle/>
          <a:p>
            <a:r>
              <a:rPr lang="en-US" sz="6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6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6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6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6000" b="1" dirty="0" smtClean="0">
                <a:solidFill>
                  <a:schemeClr val="tx1"/>
                </a:solidFill>
                <a:effectLst/>
                <a:latin typeface="Times New Roman" panose="02020603050405020304" pitchFamily="18" charset="0"/>
                <a:cs typeface="Times New Roman" panose="02020603050405020304" pitchFamily="18" charset="0"/>
              </a:rPr>
              <a:t>Photoshop Basics</a:t>
            </a:r>
            <a:endParaRPr lang="en-US" sz="60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28020" y="2819400"/>
            <a:ext cx="7080026" cy="2133600"/>
          </a:xfrm>
        </p:spPr>
        <p:txBody>
          <a:bodyPr>
            <a:normAutofit lnSpcReduction="10000"/>
          </a:bodyPr>
          <a:lstStyle/>
          <a:p>
            <a:r>
              <a:rPr lang="en-US" sz="2800" dirty="0" smtClean="0">
                <a:effectLst/>
                <a:latin typeface="Times New Roman" panose="02020603050405020304" pitchFamily="18" charset="0"/>
                <a:cs typeface="Times New Roman" panose="02020603050405020304" pitchFamily="18" charset="0"/>
              </a:rPr>
              <a:t>Learning the Basics and Understanding how to work through Adobe Photoshop</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ALC1OIPY</a:t>
            </a:r>
          </a:p>
          <a:p>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33400" y="470729"/>
            <a:ext cx="2158171" cy="2158171"/>
          </a:xfrm>
          <a:prstGeom prst="rect">
            <a:avLst/>
          </a:prstGeom>
        </p:spPr>
      </p:pic>
    </p:spTree>
    <p:extLst>
      <p:ext uri="{BB962C8B-B14F-4D97-AF65-F5344CB8AC3E}">
        <p14:creationId xmlns:p14="http://schemas.microsoft.com/office/powerpoint/2010/main" val="344938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92" t="17747" r="59666" b="21062"/>
          <a:stretch/>
        </p:blipFill>
        <p:spPr bwMode="auto">
          <a:xfrm>
            <a:off x="1143000" y="394855"/>
            <a:ext cx="685800" cy="770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2798" y="429491"/>
            <a:ext cx="5257801" cy="3539430"/>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Selection Tools</a:t>
            </a:r>
          </a:p>
          <a:p>
            <a:endParaRPr lang="en-US" sz="2200" b="1" dirty="0" smtClean="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*Selection Tool (black arrow)</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*Marquee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*Lasso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*Quick Selection Tool</a:t>
            </a:r>
          </a:p>
          <a:p>
            <a:r>
              <a:rPr lang="en-US" sz="2200" dirty="0" smtClean="0">
                <a:latin typeface="Times New Roman" panose="02020603050405020304" pitchFamily="18" charset="0"/>
                <a:cs typeface="Times New Roman" panose="02020603050405020304" pitchFamily="18" charset="0"/>
              </a:rPr>
              <a:t>	*Magic Wand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*Crop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*Eyedropper Tool</a:t>
            </a:r>
            <a:endParaRPr lang="en-US" sz="22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828800" y="746342"/>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7620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828800" y="2438400"/>
            <a:ext cx="381000" cy="2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62200" y="16002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52798" y="4572000"/>
            <a:ext cx="4419600" cy="1323439"/>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Allow you to choose or select different parts of the image and change them, move them, format them, add something to them, etc.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913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7" name="Object 5"/>
          <p:cNvGraphicFramePr>
            <a:graphicFrameLocks noChangeAspect="1"/>
          </p:cNvGraphicFramePr>
          <p:nvPr>
            <p:extLst>
              <p:ext uri="{D42A27DB-BD31-4B8C-83A1-F6EECF244321}">
                <p14:modId xmlns:p14="http://schemas.microsoft.com/office/powerpoint/2010/main" val="2754681282"/>
              </p:ext>
            </p:extLst>
          </p:nvPr>
        </p:nvGraphicFramePr>
        <p:xfrm>
          <a:off x="755650" y="1588732"/>
          <a:ext cx="792163" cy="688975"/>
        </p:xfrm>
        <a:graphic>
          <a:graphicData uri="http://schemas.openxmlformats.org/presentationml/2006/ole">
            <mc:AlternateContent xmlns:mc="http://schemas.openxmlformats.org/markup-compatibility/2006">
              <mc:Choice xmlns:v="urn:schemas-microsoft-com:vml" Requires="v">
                <p:oleObj spid="_x0000_s9278" name="Bitmap Image" r:id="rId3" imgW="247685" imgH="237969" progId="Paint.Picture">
                  <p:embed/>
                </p:oleObj>
              </mc:Choice>
              <mc:Fallback>
                <p:oleObj name="Bitmap Image" r:id="rId3" imgW="247685" imgH="23796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588732"/>
                        <a:ext cx="7921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8" name="Object 6"/>
          <p:cNvGraphicFramePr>
            <a:graphicFrameLocks noChangeAspect="1"/>
          </p:cNvGraphicFramePr>
          <p:nvPr>
            <p:extLst>
              <p:ext uri="{D42A27DB-BD31-4B8C-83A1-F6EECF244321}">
                <p14:modId xmlns:p14="http://schemas.microsoft.com/office/powerpoint/2010/main" val="3075576204"/>
              </p:ext>
            </p:extLst>
          </p:nvPr>
        </p:nvGraphicFramePr>
        <p:xfrm>
          <a:off x="755650" y="2514600"/>
          <a:ext cx="792163" cy="700088"/>
        </p:xfrm>
        <a:graphic>
          <a:graphicData uri="http://schemas.openxmlformats.org/presentationml/2006/ole">
            <mc:AlternateContent xmlns:mc="http://schemas.openxmlformats.org/markup-compatibility/2006">
              <mc:Choice xmlns:v="urn:schemas-microsoft-com:vml" Requires="v">
                <p:oleObj spid="_x0000_s9279" name="Bitmap Image" r:id="rId5" imgW="247685" imgH="219222" progId="Paint.Picture">
                  <p:embed/>
                </p:oleObj>
              </mc:Choice>
              <mc:Fallback>
                <p:oleObj name="Bitmap Image" r:id="rId5" imgW="247685" imgH="21922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2514600"/>
                        <a:ext cx="792163"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9" name="Object 7"/>
          <p:cNvGraphicFramePr>
            <a:graphicFrameLocks noChangeAspect="1"/>
          </p:cNvGraphicFramePr>
          <p:nvPr>
            <p:extLst>
              <p:ext uri="{D42A27DB-BD31-4B8C-83A1-F6EECF244321}">
                <p14:modId xmlns:p14="http://schemas.microsoft.com/office/powerpoint/2010/main" val="19371137"/>
              </p:ext>
            </p:extLst>
          </p:nvPr>
        </p:nvGraphicFramePr>
        <p:xfrm>
          <a:off x="755650" y="3505200"/>
          <a:ext cx="792163" cy="723900"/>
        </p:xfrm>
        <a:graphic>
          <a:graphicData uri="http://schemas.openxmlformats.org/presentationml/2006/ole">
            <mc:AlternateContent xmlns:mc="http://schemas.openxmlformats.org/markup-compatibility/2006">
              <mc:Choice xmlns:v="urn:schemas-microsoft-com:vml" Requires="v">
                <p:oleObj spid="_x0000_s9280" name="Bitmap Image" r:id="rId7" imgW="219222" imgH="200159" progId="Paint.Picture">
                  <p:embed/>
                </p:oleObj>
              </mc:Choice>
              <mc:Fallback>
                <p:oleObj name="Bitmap Image" r:id="rId7" imgW="219222" imgH="20015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505200"/>
                        <a:ext cx="79216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0" name="Object 8"/>
          <p:cNvGraphicFramePr>
            <a:graphicFrameLocks noChangeAspect="1"/>
          </p:cNvGraphicFramePr>
          <p:nvPr>
            <p:extLst>
              <p:ext uri="{D42A27DB-BD31-4B8C-83A1-F6EECF244321}">
                <p14:modId xmlns:p14="http://schemas.microsoft.com/office/powerpoint/2010/main" val="476804995"/>
              </p:ext>
            </p:extLst>
          </p:nvPr>
        </p:nvGraphicFramePr>
        <p:xfrm>
          <a:off x="755650" y="4419600"/>
          <a:ext cx="793750" cy="720725"/>
        </p:xfrm>
        <a:graphic>
          <a:graphicData uri="http://schemas.openxmlformats.org/presentationml/2006/ole">
            <mc:AlternateContent xmlns:mc="http://schemas.openxmlformats.org/markup-compatibility/2006">
              <mc:Choice xmlns:v="urn:schemas-microsoft-com:vml" Requires="v">
                <p:oleObj spid="_x0000_s9281" name="Bitmap Image" r:id="rId9" imgW="209524" imgH="228571" progId="Paint.Picture">
                  <p:embed/>
                </p:oleObj>
              </mc:Choice>
              <mc:Fallback>
                <p:oleObj name="Bitmap Image" r:id="rId9" imgW="209524" imgH="228571"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4419600"/>
                        <a:ext cx="7937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1" name="Text Box 9"/>
          <p:cNvSpPr txBox="1">
            <a:spLocks noChangeArrowheads="1"/>
          </p:cNvSpPr>
          <p:nvPr/>
        </p:nvSpPr>
        <p:spPr bwMode="auto">
          <a:xfrm>
            <a:off x="1766733" y="1485114"/>
            <a:ext cx="69419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dirty="0">
                <a:ea typeface="굴림" panose="020B0600000101010101" pitchFamily="34" charset="-127"/>
              </a:rPr>
              <a:t>b</a:t>
            </a:r>
            <a:r>
              <a:rPr lang="en-US" altLang="ko-KR" dirty="0" smtClean="0">
                <a:ea typeface="굴림" panose="020B0600000101010101" pitchFamily="34" charset="-127"/>
              </a:rPr>
              <a:t>. Marquee</a:t>
            </a:r>
            <a:r>
              <a:rPr lang="en-US" altLang="ko-KR" dirty="0">
                <a:ea typeface="굴림" panose="020B0600000101010101" pitchFamily="34" charset="-127"/>
              </a:rPr>
              <a:t>: </a:t>
            </a:r>
            <a:r>
              <a:rPr lang="en-CA" dirty="0" smtClean="0"/>
              <a:t>allows </a:t>
            </a:r>
            <a:r>
              <a:rPr lang="en-CA" dirty="0"/>
              <a:t>you to select rectangular </a:t>
            </a:r>
            <a:r>
              <a:rPr lang="en-CA" dirty="0" smtClean="0"/>
              <a:t>or</a:t>
            </a:r>
          </a:p>
          <a:p>
            <a:r>
              <a:rPr lang="en-CA" dirty="0" smtClean="0"/>
              <a:t> elliptical </a:t>
            </a:r>
            <a:r>
              <a:rPr lang="en-CA" dirty="0"/>
              <a:t>areas in an image. </a:t>
            </a:r>
          </a:p>
        </p:txBody>
      </p:sp>
      <p:sp>
        <p:nvSpPr>
          <p:cNvPr id="54282" name="Text Box 10"/>
          <p:cNvSpPr txBox="1">
            <a:spLocks noChangeArrowheads="1"/>
          </p:cNvSpPr>
          <p:nvPr/>
        </p:nvSpPr>
        <p:spPr bwMode="auto">
          <a:xfrm>
            <a:off x="1766733" y="2444466"/>
            <a:ext cx="69419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dirty="0">
                <a:ea typeface="굴림" panose="020B0600000101010101" pitchFamily="34" charset="-127"/>
              </a:rPr>
              <a:t>c</a:t>
            </a:r>
            <a:r>
              <a:rPr lang="en-US" altLang="ko-KR" dirty="0" smtClean="0">
                <a:ea typeface="굴림" panose="020B0600000101010101" pitchFamily="34" charset="-127"/>
              </a:rPr>
              <a:t>. Lasso tools: </a:t>
            </a:r>
            <a:r>
              <a:rPr lang="en-CA" dirty="0"/>
              <a:t>lets you draw a freehand selection area, with either curves or straight lines. </a:t>
            </a:r>
            <a:endParaRPr lang="en-US" altLang="en-US" dirty="0"/>
          </a:p>
        </p:txBody>
      </p:sp>
      <p:sp>
        <p:nvSpPr>
          <p:cNvPr id="54283" name="Text Box 11"/>
          <p:cNvSpPr txBox="1">
            <a:spLocks noChangeArrowheads="1"/>
          </p:cNvSpPr>
          <p:nvPr/>
        </p:nvSpPr>
        <p:spPr bwMode="auto">
          <a:xfrm>
            <a:off x="1815945" y="3527851"/>
            <a:ext cx="68435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dirty="0">
                <a:ea typeface="굴림" panose="020B0600000101010101" pitchFamily="34" charset="-127"/>
              </a:rPr>
              <a:t>d</a:t>
            </a:r>
            <a:r>
              <a:rPr lang="en-US" altLang="ko-KR" dirty="0" smtClean="0">
                <a:ea typeface="굴림" panose="020B0600000101010101" pitchFamily="34" charset="-127"/>
              </a:rPr>
              <a:t>. </a:t>
            </a:r>
            <a:r>
              <a:rPr lang="en-US" altLang="ko-KR" dirty="0">
                <a:ea typeface="굴림" panose="020B0600000101010101" pitchFamily="34" charset="-127"/>
              </a:rPr>
              <a:t>Magic wand: </a:t>
            </a:r>
            <a:r>
              <a:rPr lang="en-US" dirty="0"/>
              <a:t>allows you to select all the </a:t>
            </a:r>
            <a:r>
              <a:rPr lang="en-US" dirty="0" smtClean="0"/>
              <a:t>same-</a:t>
            </a:r>
            <a:r>
              <a:rPr lang="en-US" dirty="0" err="1" smtClean="0"/>
              <a:t>colour</a:t>
            </a:r>
            <a:r>
              <a:rPr lang="en-US" dirty="0" smtClean="0"/>
              <a:t> </a:t>
            </a:r>
            <a:r>
              <a:rPr lang="en-US" dirty="0"/>
              <a:t>or similarly </a:t>
            </a:r>
            <a:r>
              <a:rPr lang="en-US" dirty="0" err="1" smtClean="0"/>
              <a:t>coloured</a:t>
            </a:r>
            <a:r>
              <a:rPr lang="en-US" dirty="0" smtClean="0"/>
              <a:t> </a:t>
            </a:r>
            <a:r>
              <a:rPr lang="en-US" dirty="0"/>
              <a:t>adjacent pixels </a:t>
            </a:r>
            <a:endParaRPr lang="ko-KR" altLang="en-US" dirty="0">
              <a:ea typeface="굴림" panose="020B0600000101010101" pitchFamily="34" charset="-127"/>
            </a:endParaRPr>
          </a:p>
        </p:txBody>
      </p:sp>
      <p:sp>
        <p:nvSpPr>
          <p:cNvPr id="54284" name="Text Box 12"/>
          <p:cNvSpPr txBox="1">
            <a:spLocks noChangeArrowheads="1"/>
          </p:cNvSpPr>
          <p:nvPr/>
        </p:nvSpPr>
        <p:spPr bwMode="auto">
          <a:xfrm>
            <a:off x="1803090" y="4599656"/>
            <a:ext cx="47355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dirty="0">
                <a:ea typeface="굴림" panose="020B0600000101010101" pitchFamily="34" charset="-127"/>
              </a:rPr>
              <a:t>e</a:t>
            </a:r>
            <a:r>
              <a:rPr lang="en-US" altLang="ko-KR" dirty="0" smtClean="0">
                <a:ea typeface="굴림" panose="020B0600000101010101" pitchFamily="34" charset="-127"/>
              </a:rPr>
              <a:t>. </a:t>
            </a:r>
            <a:r>
              <a:rPr lang="en-US" altLang="ko-KR" dirty="0">
                <a:ea typeface="굴림" panose="020B0600000101010101" pitchFamily="34" charset="-127"/>
              </a:rPr>
              <a:t>Crop: </a:t>
            </a:r>
            <a:r>
              <a:rPr lang="en-US" dirty="0"/>
              <a:t>allows you to cut the image </a:t>
            </a:r>
            <a:endParaRPr lang="en-US" altLang="en-US" dirty="0"/>
          </a:p>
        </p:txBody>
      </p:sp>
      <p:sp>
        <p:nvSpPr>
          <p:cNvPr id="2" name="TextBox 1"/>
          <p:cNvSpPr txBox="1"/>
          <p:nvPr/>
        </p:nvSpPr>
        <p:spPr>
          <a:xfrm>
            <a:off x="1803090" y="475890"/>
            <a:ext cx="6657975" cy="830997"/>
          </a:xfrm>
          <a:prstGeom prst="rect">
            <a:avLst/>
          </a:prstGeom>
          <a:noFill/>
        </p:spPr>
        <p:txBody>
          <a:bodyPr wrap="square" rtlCol="0">
            <a:spAutoFit/>
          </a:bodyPr>
          <a:lstStyle/>
          <a:p>
            <a:r>
              <a:rPr lang="en-CA" sz="2400" dirty="0" smtClean="0">
                <a:latin typeface="Times New Roman" panose="02020603050405020304" pitchFamily="18" charset="0"/>
                <a:cs typeface="Times New Roman" panose="02020603050405020304" pitchFamily="18" charset="0"/>
              </a:rPr>
              <a:t>a. Move Tool: lets </a:t>
            </a:r>
            <a:r>
              <a:rPr lang="en-CA" sz="2400" dirty="0">
                <a:latin typeface="Times New Roman" panose="02020603050405020304" pitchFamily="18" charset="0"/>
                <a:cs typeface="Times New Roman" panose="02020603050405020304" pitchFamily="18" charset="0"/>
              </a:rPr>
              <a:t>you move a selection marquee or objects on a single layer. </a:t>
            </a:r>
          </a:p>
        </p:txBody>
      </p:sp>
      <p:sp>
        <p:nvSpPr>
          <p:cNvPr id="3" name="TextBox 2"/>
          <p:cNvSpPr txBox="1"/>
          <p:nvPr/>
        </p:nvSpPr>
        <p:spPr>
          <a:xfrm>
            <a:off x="1803090" y="5310090"/>
            <a:ext cx="6337455"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 Eyedropper tool: allows </a:t>
            </a:r>
            <a:r>
              <a:rPr lang="en-US" sz="2400" dirty="0">
                <a:latin typeface="Times New Roman" panose="02020603050405020304" pitchFamily="18" charset="0"/>
                <a:cs typeface="Times New Roman" panose="02020603050405020304" pitchFamily="18" charset="0"/>
              </a:rPr>
              <a:t>you </a:t>
            </a:r>
            <a:r>
              <a:rPr lang="en-CA" sz="2400" dirty="0">
                <a:latin typeface="Times New Roman" panose="02020603050405020304" pitchFamily="18" charset="0"/>
                <a:cs typeface="Times New Roman" panose="02020603050405020304" pitchFamily="18" charset="0"/>
              </a:rPr>
              <a:t>to sample a colour from an image to use this colour further.</a:t>
            </a:r>
          </a:p>
        </p:txBody>
      </p:sp>
      <p:pic>
        <p:nvPicPr>
          <p:cNvPr id="6" name="Picture 5"/>
          <p:cNvPicPr>
            <a:picLocks noChangeAspect="1"/>
          </p:cNvPicPr>
          <p:nvPr/>
        </p:nvPicPr>
        <p:blipFill>
          <a:blip r:embed="rId11"/>
          <a:stretch>
            <a:fillRect/>
          </a:stretch>
        </p:blipFill>
        <p:spPr>
          <a:xfrm>
            <a:off x="755650" y="5370660"/>
            <a:ext cx="792163" cy="792163"/>
          </a:xfrm>
          <a:prstGeom prst="rect">
            <a:avLst/>
          </a:prstGeom>
        </p:spPr>
      </p:pic>
      <p:pic>
        <p:nvPicPr>
          <p:cNvPr id="7" name="Picture 6"/>
          <p:cNvPicPr>
            <a:picLocks noChangeAspect="1"/>
          </p:cNvPicPr>
          <p:nvPr/>
        </p:nvPicPr>
        <p:blipFill>
          <a:blip r:embed="rId12"/>
          <a:stretch>
            <a:fillRect/>
          </a:stretch>
        </p:blipFill>
        <p:spPr>
          <a:xfrm>
            <a:off x="755650" y="553250"/>
            <a:ext cx="792163" cy="792163"/>
          </a:xfrm>
          <a:prstGeom prst="rect">
            <a:avLst/>
          </a:prstGeom>
        </p:spPr>
      </p:pic>
    </p:spTree>
    <p:extLst>
      <p:ext uri="{BB962C8B-B14F-4D97-AF65-F5344CB8AC3E}">
        <p14:creationId xmlns:p14="http://schemas.microsoft.com/office/powerpoint/2010/main" val="155194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92" t="17747" r="59666" b="21062"/>
          <a:stretch/>
        </p:blipFill>
        <p:spPr bwMode="auto">
          <a:xfrm>
            <a:off x="1143000" y="394854"/>
            <a:ext cx="685799" cy="770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9506" y="415636"/>
            <a:ext cx="6622093" cy="4462760"/>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Retouching/Painting Tools</a:t>
            </a:r>
          </a:p>
          <a:p>
            <a:endParaRPr lang="en-US" sz="2000" b="1"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*Spot Healing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*Red Eye Removal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*Brush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*Pencil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*Clone Stamp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*Art History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*Eraser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*Smudge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*Gradient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*Paint Bucket Tool</a:t>
            </a:r>
            <a:endParaRPr lang="en-US" sz="22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821493" y="2438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2493" y="24384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799" y="4114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62200" y="2895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91470" y="5105400"/>
            <a:ext cx="5799548"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Allow you to create a better look from your image. Taking out smudges, replacing spots in image, erasing parts of the image, backtracking through the different tasks that you have already done to go back to the original look, etc.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213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Text Box 7"/>
          <p:cNvSpPr txBox="1">
            <a:spLocks noChangeArrowheads="1"/>
          </p:cNvSpPr>
          <p:nvPr/>
        </p:nvSpPr>
        <p:spPr bwMode="auto">
          <a:xfrm>
            <a:off x="1956414" y="1026821"/>
            <a:ext cx="67833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CA" dirty="0" smtClean="0"/>
              <a:t>a. Spot </a:t>
            </a:r>
            <a:r>
              <a:rPr lang="en-CA" dirty="0"/>
              <a:t>Healing </a:t>
            </a:r>
            <a:r>
              <a:rPr lang="en-CA" dirty="0" smtClean="0"/>
              <a:t>Brush:  </a:t>
            </a:r>
            <a:r>
              <a:rPr lang="en-CA" dirty="0"/>
              <a:t>removes blemishes, imperfections, and red eye. </a:t>
            </a:r>
            <a:endParaRPr lang="en-US" altLang="en-US" sz="3600" b="1" dirty="0">
              <a:ea typeface="굴림" panose="020B0600000101010101" pitchFamily="34" charset="-127"/>
              <a:cs typeface="Times New Roman" panose="02020603050405020304" pitchFamily="18" charset="0"/>
            </a:endParaRPr>
          </a:p>
        </p:txBody>
      </p:sp>
      <p:graphicFrame>
        <p:nvGraphicFramePr>
          <p:cNvPr id="55304" name="Object 8"/>
          <p:cNvGraphicFramePr>
            <a:graphicFrameLocks noChangeAspect="1"/>
          </p:cNvGraphicFramePr>
          <p:nvPr>
            <p:extLst>
              <p:ext uri="{D42A27DB-BD31-4B8C-83A1-F6EECF244321}">
                <p14:modId xmlns:p14="http://schemas.microsoft.com/office/powerpoint/2010/main" val="564808062"/>
              </p:ext>
            </p:extLst>
          </p:nvPr>
        </p:nvGraphicFramePr>
        <p:xfrm>
          <a:off x="900113" y="2117445"/>
          <a:ext cx="647700" cy="576262"/>
        </p:xfrm>
        <a:graphic>
          <a:graphicData uri="http://schemas.openxmlformats.org/presentationml/2006/ole">
            <mc:AlternateContent xmlns:mc="http://schemas.openxmlformats.org/markup-compatibility/2006">
              <mc:Choice xmlns:v="urn:schemas-microsoft-com:vml" Requires="v">
                <p:oleObj spid="_x0000_s10284" name="Bitmap Image" r:id="rId3" imgW="247685" imgH="237969" progId="Paint.Picture">
                  <p:embed/>
                </p:oleObj>
              </mc:Choice>
              <mc:Fallback>
                <p:oleObj name="Bitmap Image" r:id="rId3" imgW="247685" imgH="23796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117445"/>
                        <a:ext cx="6477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5" name="Text Box 9"/>
          <p:cNvSpPr txBox="1">
            <a:spLocks noChangeArrowheads="1"/>
          </p:cNvSpPr>
          <p:nvPr/>
        </p:nvSpPr>
        <p:spPr bwMode="auto">
          <a:xfrm>
            <a:off x="1956255" y="2130319"/>
            <a:ext cx="39885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dirty="0">
                <a:ea typeface="굴림" panose="020B0600000101010101" pitchFamily="34" charset="-127"/>
              </a:rPr>
              <a:t>b</a:t>
            </a:r>
            <a:r>
              <a:rPr lang="en-US" altLang="ko-KR" dirty="0" smtClean="0">
                <a:ea typeface="굴림" panose="020B0600000101010101" pitchFamily="34" charset="-127"/>
              </a:rPr>
              <a:t>. </a:t>
            </a:r>
            <a:r>
              <a:rPr lang="en-US" altLang="ko-KR" dirty="0">
                <a:ea typeface="굴림" panose="020B0600000101010101" pitchFamily="34" charset="-127"/>
              </a:rPr>
              <a:t>Brush: </a:t>
            </a:r>
            <a:r>
              <a:rPr lang="en-CA" dirty="0"/>
              <a:t>paints brush strokes. </a:t>
            </a:r>
            <a:endParaRPr lang="en-US" altLang="en-US" dirty="0"/>
          </a:p>
        </p:txBody>
      </p:sp>
      <p:graphicFrame>
        <p:nvGraphicFramePr>
          <p:cNvPr id="55306" name="Object 10"/>
          <p:cNvGraphicFramePr>
            <a:graphicFrameLocks noChangeAspect="1"/>
          </p:cNvGraphicFramePr>
          <p:nvPr>
            <p:extLst>
              <p:ext uri="{D42A27DB-BD31-4B8C-83A1-F6EECF244321}">
                <p14:modId xmlns:p14="http://schemas.microsoft.com/office/powerpoint/2010/main" val="4112582973"/>
              </p:ext>
            </p:extLst>
          </p:nvPr>
        </p:nvGraphicFramePr>
        <p:xfrm>
          <a:off x="900681" y="4042761"/>
          <a:ext cx="647700" cy="595313"/>
        </p:xfrm>
        <a:graphic>
          <a:graphicData uri="http://schemas.openxmlformats.org/presentationml/2006/ole">
            <mc:AlternateContent xmlns:mc="http://schemas.openxmlformats.org/markup-compatibility/2006">
              <mc:Choice xmlns:v="urn:schemas-microsoft-com:vml" Requires="v">
                <p:oleObj spid="_x0000_s10285" name="Bitmap Image" r:id="rId5" imgW="237969" imgH="219222" progId="Paint.Picture">
                  <p:embed/>
                </p:oleObj>
              </mc:Choice>
              <mc:Fallback>
                <p:oleObj name="Bitmap Image" r:id="rId5" imgW="237969" imgH="21922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681" y="4042761"/>
                        <a:ext cx="6477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7" name="Object 11"/>
          <p:cNvGraphicFramePr>
            <a:graphicFrameLocks noChangeAspect="1"/>
          </p:cNvGraphicFramePr>
          <p:nvPr>
            <p:extLst>
              <p:ext uri="{D42A27DB-BD31-4B8C-83A1-F6EECF244321}">
                <p14:modId xmlns:p14="http://schemas.microsoft.com/office/powerpoint/2010/main" val="3530404487"/>
              </p:ext>
            </p:extLst>
          </p:nvPr>
        </p:nvGraphicFramePr>
        <p:xfrm>
          <a:off x="900113" y="3075219"/>
          <a:ext cx="647700" cy="574675"/>
        </p:xfrm>
        <a:graphic>
          <a:graphicData uri="http://schemas.openxmlformats.org/presentationml/2006/ole">
            <mc:AlternateContent xmlns:mc="http://schemas.openxmlformats.org/markup-compatibility/2006">
              <mc:Choice xmlns:v="urn:schemas-microsoft-com:vml" Requires="v">
                <p:oleObj spid="_x0000_s10286" name="Bitmap Image" r:id="rId7" imgW="237969" imgH="219222" progId="Paint.Picture">
                  <p:embed/>
                </p:oleObj>
              </mc:Choice>
              <mc:Fallback>
                <p:oleObj name="Bitmap Image" r:id="rId7" imgW="237969" imgH="219222"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3075219"/>
                        <a:ext cx="6477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8" name="Text Box 12"/>
          <p:cNvSpPr txBox="1">
            <a:spLocks noChangeArrowheads="1"/>
          </p:cNvSpPr>
          <p:nvPr/>
        </p:nvSpPr>
        <p:spPr bwMode="auto">
          <a:xfrm>
            <a:off x="1935910" y="2995625"/>
            <a:ext cx="65710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a:ea typeface="굴림" panose="020B0600000101010101" pitchFamily="34" charset="-127"/>
              </a:rPr>
              <a:t>c</a:t>
            </a:r>
            <a:r>
              <a:rPr lang="en-US" altLang="ko-KR" dirty="0" smtClean="0">
                <a:ea typeface="굴림" panose="020B0600000101010101" pitchFamily="34" charset="-127"/>
              </a:rPr>
              <a:t>. </a:t>
            </a:r>
            <a:r>
              <a:rPr lang="en-US" altLang="ko-KR" dirty="0">
                <a:ea typeface="굴림" panose="020B0600000101010101" pitchFamily="34" charset="-127"/>
              </a:rPr>
              <a:t>Gradient: </a:t>
            </a:r>
            <a:r>
              <a:rPr lang="en-US" altLang="ko-KR" dirty="0" smtClean="0">
                <a:ea typeface="굴림" panose="020B0600000101010101" pitchFamily="34" charset="-127"/>
              </a:rPr>
              <a:t>helps </a:t>
            </a:r>
            <a:r>
              <a:rPr lang="en-US" altLang="ko-KR" dirty="0">
                <a:ea typeface="굴림" panose="020B0600000101010101" pitchFamily="34" charset="-127"/>
              </a:rPr>
              <a:t>you to paint stage by stage with</a:t>
            </a:r>
          </a:p>
          <a:p>
            <a:pPr eaLnBrk="1" hangingPunct="1"/>
            <a:r>
              <a:rPr lang="en-US" altLang="ko-KR" dirty="0">
                <a:ea typeface="굴림" panose="020B0600000101010101" pitchFamily="34" charset="-127"/>
              </a:rPr>
              <a:t>    more than 2 </a:t>
            </a:r>
            <a:r>
              <a:rPr lang="en-US" altLang="ko-KR" dirty="0" err="1" smtClean="0">
                <a:ea typeface="굴림" panose="020B0600000101010101" pitchFamily="34" charset="-127"/>
              </a:rPr>
              <a:t>colours</a:t>
            </a:r>
            <a:endParaRPr lang="en-US" altLang="en-US" dirty="0"/>
          </a:p>
        </p:txBody>
      </p:sp>
      <p:sp>
        <p:nvSpPr>
          <p:cNvPr id="55309" name="Text Box 13"/>
          <p:cNvSpPr txBox="1">
            <a:spLocks noChangeArrowheads="1"/>
          </p:cNvSpPr>
          <p:nvPr/>
        </p:nvSpPr>
        <p:spPr bwMode="auto">
          <a:xfrm>
            <a:off x="1979613" y="3965431"/>
            <a:ext cx="66640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a:ea typeface="굴림" panose="020B0600000101010101" pitchFamily="34" charset="-127"/>
              </a:rPr>
              <a:t>d</a:t>
            </a:r>
            <a:r>
              <a:rPr lang="en-US" altLang="ko-KR" dirty="0" smtClean="0">
                <a:ea typeface="굴림" panose="020B0600000101010101" pitchFamily="34" charset="-127"/>
              </a:rPr>
              <a:t>. </a:t>
            </a:r>
            <a:r>
              <a:rPr lang="en-US" altLang="ko-KR" dirty="0">
                <a:ea typeface="굴림" panose="020B0600000101010101" pitchFamily="34" charset="-127"/>
              </a:rPr>
              <a:t>Paint Bucket: </a:t>
            </a:r>
            <a:r>
              <a:rPr lang="en-US" altLang="ko-KR" dirty="0" smtClean="0">
                <a:ea typeface="굴림" panose="020B0600000101010101" pitchFamily="34" charset="-127"/>
              </a:rPr>
              <a:t>fills </a:t>
            </a:r>
            <a:r>
              <a:rPr lang="en-US" altLang="ko-KR" dirty="0">
                <a:ea typeface="굴림" panose="020B0600000101010101" pitchFamily="34" charset="-127"/>
              </a:rPr>
              <a:t>out a cropped part with just one</a:t>
            </a:r>
          </a:p>
          <a:p>
            <a:pPr eaLnBrk="1" hangingPunct="1"/>
            <a:r>
              <a:rPr lang="en-US" altLang="ko-KR" dirty="0">
                <a:ea typeface="굴림" panose="020B0600000101010101" pitchFamily="34" charset="-127"/>
              </a:rPr>
              <a:t>    click of this tool</a:t>
            </a:r>
            <a:endParaRPr lang="en-US" altLang="en-US" dirty="0"/>
          </a:p>
        </p:txBody>
      </p:sp>
      <p:pic>
        <p:nvPicPr>
          <p:cNvPr id="2" name="Picture 1"/>
          <p:cNvPicPr>
            <a:picLocks noChangeAspect="1"/>
          </p:cNvPicPr>
          <p:nvPr/>
        </p:nvPicPr>
        <p:blipFill>
          <a:blip r:embed="rId9"/>
          <a:stretch>
            <a:fillRect/>
          </a:stretch>
        </p:blipFill>
        <p:spPr>
          <a:xfrm>
            <a:off x="900113" y="5028138"/>
            <a:ext cx="639311" cy="539931"/>
          </a:xfrm>
          <a:prstGeom prst="rect">
            <a:avLst/>
          </a:prstGeom>
        </p:spPr>
      </p:pic>
      <p:sp>
        <p:nvSpPr>
          <p:cNvPr id="3" name="TextBox 2"/>
          <p:cNvSpPr txBox="1"/>
          <p:nvPr/>
        </p:nvSpPr>
        <p:spPr>
          <a:xfrm>
            <a:off x="1898037" y="4882604"/>
            <a:ext cx="6173787" cy="830997"/>
          </a:xfrm>
          <a:prstGeom prst="rect">
            <a:avLst/>
          </a:prstGeom>
          <a:noFill/>
        </p:spPr>
        <p:txBody>
          <a:bodyPr wrap="square" rtlCol="0">
            <a:spAutoFit/>
          </a:bodyPr>
          <a:lstStyle/>
          <a:p>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e</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 Eraser: Erases </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what you cropped or where </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you</a:t>
            </a:r>
          </a:p>
          <a:p>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 </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   click with </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your mouse after selecting this tool</a:t>
            </a:r>
            <a:endParaRPr lang="en-US" alt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0"/>
          <a:stretch>
            <a:fillRect/>
          </a:stretch>
        </p:blipFill>
        <p:spPr>
          <a:xfrm>
            <a:off x="914627" y="1069621"/>
            <a:ext cx="633186" cy="633186"/>
          </a:xfrm>
          <a:prstGeom prst="rect">
            <a:avLst/>
          </a:prstGeom>
        </p:spPr>
      </p:pic>
    </p:spTree>
    <p:extLst>
      <p:ext uri="{BB962C8B-B14F-4D97-AF65-F5344CB8AC3E}">
        <p14:creationId xmlns:p14="http://schemas.microsoft.com/office/powerpoint/2010/main" val="1975092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8" name="Object 8"/>
          <p:cNvGraphicFramePr>
            <a:graphicFrameLocks noChangeAspect="1"/>
          </p:cNvGraphicFramePr>
          <p:nvPr>
            <p:extLst>
              <p:ext uri="{D42A27DB-BD31-4B8C-83A1-F6EECF244321}">
                <p14:modId xmlns:p14="http://schemas.microsoft.com/office/powerpoint/2010/main" val="3860023825"/>
              </p:ext>
            </p:extLst>
          </p:nvPr>
        </p:nvGraphicFramePr>
        <p:xfrm>
          <a:off x="1187447" y="3578584"/>
          <a:ext cx="792163" cy="669925"/>
        </p:xfrm>
        <a:graphic>
          <a:graphicData uri="http://schemas.openxmlformats.org/presentationml/2006/ole">
            <mc:AlternateContent xmlns:mc="http://schemas.openxmlformats.org/markup-compatibility/2006">
              <mc:Choice xmlns:v="urn:schemas-microsoft-com:vml" Requires="v">
                <p:oleObj spid="_x0000_s11328" name="Bitmap Image" r:id="rId3" imgW="247685" imgH="209524" progId="Paint.Picture">
                  <p:embed/>
                </p:oleObj>
              </mc:Choice>
              <mc:Fallback>
                <p:oleObj name="Bitmap Image" r:id="rId3" imgW="247685" imgH="2095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47" y="3578584"/>
                        <a:ext cx="7921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9" name="Object 9"/>
          <p:cNvGraphicFramePr>
            <a:graphicFrameLocks noChangeAspect="1"/>
          </p:cNvGraphicFramePr>
          <p:nvPr>
            <p:extLst>
              <p:ext uri="{D42A27DB-BD31-4B8C-83A1-F6EECF244321}">
                <p14:modId xmlns:p14="http://schemas.microsoft.com/office/powerpoint/2010/main" val="801254665"/>
              </p:ext>
            </p:extLst>
          </p:nvPr>
        </p:nvGraphicFramePr>
        <p:xfrm>
          <a:off x="1223167" y="4601800"/>
          <a:ext cx="792163" cy="674688"/>
        </p:xfrm>
        <a:graphic>
          <a:graphicData uri="http://schemas.openxmlformats.org/presentationml/2006/ole">
            <mc:AlternateContent xmlns:mc="http://schemas.openxmlformats.org/markup-compatibility/2006">
              <mc:Choice xmlns:v="urn:schemas-microsoft-com:vml" Requires="v">
                <p:oleObj spid="_x0000_s11329" name="Bitmap Image" r:id="rId5" imgW="257007" imgH="219222" progId="Paint.Picture">
                  <p:embed/>
                </p:oleObj>
              </mc:Choice>
              <mc:Fallback>
                <p:oleObj name="Bitmap Image" r:id="rId5" imgW="257007" imgH="21922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167" y="4601800"/>
                        <a:ext cx="792163"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30" name="Text Box 10"/>
          <p:cNvSpPr txBox="1">
            <a:spLocks noChangeArrowheads="1"/>
          </p:cNvSpPr>
          <p:nvPr/>
        </p:nvSpPr>
        <p:spPr bwMode="auto">
          <a:xfrm>
            <a:off x="2463800" y="3449638"/>
            <a:ext cx="64844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a:ea typeface="굴림" panose="020B0600000101010101" pitchFamily="34" charset="-127"/>
              </a:rPr>
              <a:t>h</a:t>
            </a:r>
            <a:r>
              <a:rPr lang="en-US" altLang="ko-KR" dirty="0" smtClean="0">
                <a:ea typeface="굴림" panose="020B0600000101010101" pitchFamily="34" charset="-127"/>
              </a:rPr>
              <a:t>. </a:t>
            </a:r>
            <a:r>
              <a:rPr lang="en-US" altLang="ko-KR" dirty="0">
                <a:ea typeface="굴림" panose="020B0600000101010101" pitchFamily="34" charset="-127"/>
              </a:rPr>
              <a:t>Clone Stamp: </a:t>
            </a:r>
            <a:r>
              <a:rPr lang="en-US" altLang="ko-KR" dirty="0" smtClean="0">
                <a:ea typeface="굴림" panose="020B0600000101010101" pitchFamily="34" charset="-127"/>
              </a:rPr>
              <a:t>copies </a:t>
            </a:r>
            <a:r>
              <a:rPr lang="en-US" altLang="ko-KR" dirty="0">
                <a:ea typeface="굴림" panose="020B0600000101010101" pitchFamily="34" charset="-127"/>
              </a:rPr>
              <a:t>a selected part and </a:t>
            </a:r>
            <a:r>
              <a:rPr lang="en-US" altLang="ko-KR" dirty="0" smtClean="0">
                <a:ea typeface="굴림" panose="020B0600000101010101" pitchFamily="34" charset="-127"/>
              </a:rPr>
              <a:t>restores </a:t>
            </a:r>
            <a:endParaRPr lang="en-US" altLang="ko-KR" dirty="0">
              <a:ea typeface="굴림" panose="020B0600000101010101" pitchFamily="34" charset="-127"/>
            </a:endParaRPr>
          </a:p>
          <a:p>
            <a:pPr eaLnBrk="1" hangingPunct="1"/>
            <a:r>
              <a:rPr lang="en-US" altLang="ko-KR" dirty="0">
                <a:ea typeface="굴림" panose="020B0600000101010101" pitchFamily="34" charset="-127"/>
              </a:rPr>
              <a:t>  </a:t>
            </a:r>
            <a:r>
              <a:rPr lang="en-US" altLang="ko-KR" dirty="0" smtClean="0">
                <a:ea typeface="굴림" panose="020B0600000101010101" pitchFamily="34" charset="-127"/>
              </a:rPr>
              <a:t>  </a:t>
            </a:r>
            <a:r>
              <a:rPr lang="en-US" altLang="ko-KR" dirty="0">
                <a:ea typeface="굴림" panose="020B0600000101010101" pitchFamily="34" charset="-127"/>
              </a:rPr>
              <a:t>it where you want</a:t>
            </a:r>
            <a:endParaRPr lang="en-US" altLang="en-US" dirty="0"/>
          </a:p>
        </p:txBody>
      </p:sp>
      <p:sp>
        <p:nvSpPr>
          <p:cNvPr id="56331" name="Text Box 11"/>
          <p:cNvSpPr txBox="1">
            <a:spLocks noChangeArrowheads="1"/>
          </p:cNvSpPr>
          <p:nvPr/>
        </p:nvSpPr>
        <p:spPr bwMode="auto">
          <a:xfrm>
            <a:off x="2463800" y="4457700"/>
            <a:ext cx="64011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a:ea typeface="굴림" panose="020B0600000101010101" pitchFamily="34" charset="-127"/>
              </a:rPr>
              <a:t>i</a:t>
            </a:r>
            <a:r>
              <a:rPr lang="en-US" altLang="ko-KR" dirty="0" smtClean="0">
                <a:ea typeface="굴림" panose="020B0600000101010101" pitchFamily="34" charset="-127"/>
              </a:rPr>
              <a:t>. </a:t>
            </a:r>
            <a:r>
              <a:rPr lang="en-US" altLang="ko-KR" dirty="0">
                <a:ea typeface="굴림" panose="020B0600000101010101" pitchFamily="34" charset="-127"/>
              </a:rPr>
              <a:t>Pattern Stamp: this is nearly the same tool with</a:t>
            </a:r>
          </a:p>
          <a:p>
            <a:pPr eaLnBrk="1" hangingPunct="1"/>
            <a:r>
              <a:rPr lang="en-US" altLang="ko-KR" dirty="0">
                <a:ea typeface="굴림" panose="020B0600000101010101" pitchFamily="34" charset="-127"/>
              </a:rPr>
              <a:t> </a:t>
            </a:r>
            <a:r>
              <a:rPr lang="en-US" altLang="ko-KR" dirty="0" smtClean="0">
                <a:ea typeface="굴림" panose="020B0600000101010101" pitchFamily="34" charset="-127"/>
              </a:rPr>
              <a:t>  clone </a:t>
            </a:r>
            <a:r>
              <a:rPr lang="en-US" altLang="ko-KR" dirty="0">
                <a:ea typeface="굴림" panose="020B0600000101010101" pitchFamily="34" charset="-127"/>
              </a:rPr>
              <a:t>stamp, but you can arrange the shape you </a:t>
            </a:r>
          </a:p>
          <a:p>
            <a:pPr eaLnBrk="1" hangingPunct="1"/>
            <a:r>
              <a:rPr lang="en-US" altLang="ko-KR" dirty="0">
                <a:ea typeface="굴림" panose="020B0600000101010101" pitchFamily="34" charset="-127"/>
              </a:rPr>
              <a:t> </a:t>
            </a:r>
            <a:r>
              <a:rPr lang="en-US" altLang="ko-KR" dirty="0" smtClean="0">
                <a:ea typeface="굴림" panose="020B0600000101010101" pitchFamily="34" charset="-127"/>
              </a:rPr>
              <a:t>  cropped</a:t>
            </a:r>
            <a:r>
              <a:rPr lang="en-US" altLang="ko-KR" dirty="0">
                <a:ea typeface="굴림" panose="020B0600000101010101" pitchFamily="34" charset="-127"/>
              </a:rPr>
              <a:t>, and you can use it as a fixed shape</a:t>
            </a:r>
            <a:endParaRPr lang="en-US" alt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263946334"/>
              </p:ext>
            </p:extLst>
          </p:nvPr>
        </p:nvGraphicFramePr>
        <p:xfrm>
          <a:off x="1223168" y="1365468"/>
          <a:ext cx="720725" cy="692150"/>
        </p:xfrm>
        <a:graphic>
          <a:graphicData uri="http://schemas.openxmlformats.org/presentationml/2006/ole">
            <mc:AlternateContent xmlns:mc="http://schemas.openxmlformats.org/markup-compatibility/2006">
              <mc:Choice xmlns:v="urn:schemas-microsoft-com:vml" Requires="v">
                <p:oleObj spid="_x0000_s11330" name="Bitmap Image" r:id="rId7" imgW="237969" imgH="228571" progId="Paint.Picture">
                  <p:embed/>
                </p:oleObj>
              </mc:Choice>
              <mc:Fallback>
                <p:oleObj name="Bitmap Image" r:id="rId7" imgW="237969" imgH="228571"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168" y="1365468"/>
                        <a:ext cx="72072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373142199"/>
              </p:ext>
            </p:extLst>
          </p:nvPr>
        </p:nvGraphicFramePr>
        <p:xfrm>
          <a:off x="1223167" y="2442295"/>
          <a:ext cx="792163" cy="703175"/>
        </p:xfrm>
        <a:graphic>
          <a:graphicData uri="http://schemas.openxmlformats.org/presentationml/2006/ole">
            <mc:AlternateContent xmlns:mc="http://schemas.openxmlformats.org/markup-compatibility/2006">
              <mc:Choice xmlns:v="urn:schemas-microsoft-com:vml" Requires="v">
                <p:oleObj spid="_x0000_s11331" name="Bitmap Image" r:id="rId9" imgW="247685" imgH="200159" progId="Paint.Picture">
                  <p:embed/>
                </p:oleObj>
              </mc:Choice>
              <mc:Fallback>
                <p:oleObj name="Bitmap Image" r:id="rId9" imgW="247685" imgH="200159"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3167" y="2442295"/>
                        <a:ext cx="792163" cy="703175"/>
                      </a:xfrm>
                      <a:prstGeom prst="rect">
                        <a:avLst/>
                      </a:prstGeom>
                      <a:noFill/>
                      <a:ln>
                        <a:noFill/>
                      </a:ln>
                      <a:effectLst/>
                    </p:spPr>
                  </p:pic>
                </p:oleObj>
              </mc:Fallback>
            </mc:AlternateContent>
          </a:graphicData>
        </a:graphic>
      </p:graphicFrame>
      <p:sp>
        <p:nvSpPr>
          <p:cNvPr id="2" name="Rectangle 1"/>
          <p:cNvSpPr/>
          <p:nvPr/>
        </p:nvSpPr>
        <p:spPr>
          <a:xfrm>
            <a:off x="2463800" y="1365468"/>
            <a:ext cx="6237288" cy="830997"/>
          </a:xfrm>
          <a:prstGeom prst="rect">
            <a:avLst/>
          </a:prstGeom>
        </p:spPr>
        <p:txBody>
          <a:bodyPr wrap="square">
            <a:spAutoFit/>
          </a:bodyPr>
          <a:lstStyle/>
          <a:p>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f. Smudge</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 </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has the same effect </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as </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rubbing </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canvas </a:t>
            </a:r>
          </a:p>
          <a:p>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    </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with </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fingers </a:t>
            </a:r>
            <a:endParaRPr lang="en-US" alt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463799" y="2308133"/>
            <a:ext cx="6118225" cy="830997"/>
          </a:xfrm>
          <a:prstGeom prst="rect">
            <a:avLst/>
          </a:prstGeom>
        </p:spPr>
        <p:txBody>
          <a:bodyPr wrap="square">
            <a:spAutoFit/>
          </a:bodyPr>
          <a:lstStyle/>
          <a:p>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g</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 Dodge</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 </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Makes bright </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the part where </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you</a:t>
            </a:r>
          </a:p>
          <a:p>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 </a:t>
            </a:r>
            <a:r>
              <a:rPr lang="en-US" altLang="ko-KR" sz="2400" dirty="0" smtClean="0">
                <a:latin typeface="Times New Roman" panose="02020603050405020304" pitchFamily="18" charset="0"/>
                <a:ea typeface="굴림" panose="020B0600000101010101" pitchFamily="34" charset="-127"/>
                <a:cs typeface="Times New Roman" panose="02020603050405020304" pitchFamily="18" charset="0"/>
              </a:rPr>
              <a:t>   scrub with </a:t>
            </a:r>
            <a:r>
              <a:rPr lang="en-US" altLang="ko-KR" sz="2400" dirty="0">
                <a:latin typeface="Times New Roman" panose="02020603050405020304" pitchFamily="18" charset="0"/>
                <a:ea typeface="굴림" panose="020B0600000101010101" pitchFamily="34" charset="-127"/>
                <a:cs typeface="Times New Roman" panose="02020603050405020304" pitchFamily="18" charset="0"/>
              </a:rPr>
              <a:t>this tool.</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17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92" t="17747" r="59666" b="21062"/>
          <a:stretch/>
        </p:blipFill>
        <p:spPr bwMode="auto">
          <a:xfrm>
            <a:off x="1193801" y="-533400"/>
            <a:ext cx="584199" cy="770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81300" y="623131"/>
            <a:ext cx="5943600" cy="3200876"/>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Drawing Tools</a:t>
            </a:r>
          </a:p>
          <a:p>
            <a:endParaRPr lang="en-US" sz="2200" b="1" dirty="0" smtClean="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*Pen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*Text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*Path Selection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*Shapes Tool</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*(Brush, Paint bucket, Gradient Tools</a:t>
            </a:r>
          </a:p>
          <a:p>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can also be classified as Drawing tools).</a:t>
            </a:r>
            <a:endParaRPr lang="en-US" sz="22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816100" y="3810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97100" y="38100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93658" y="5029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62200" y="4401855"/>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0" y="3962400"/>
            <a:ext cx="44196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Allow you to add things to your image like an object, shape, or text and allow you to draw images from scratch.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213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92" t="17747" r="59666" b="21062"/>
          <a:stretch/>
        </p:blipFill>
        <p:spPr bwMode="auto">
          <a:xfrm>
            <a:off x="1219201" y="-1676400"/>
            <a:ext cx="592897" cy="770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304800"/>
            <a:ext cx="6629400" cy="2677656"/>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Document Viewing Tools</a:t>
            </a:r>
          </a:p>
          <a:p>
            <a:endParaRPr lang="en-US" sz="2000" b="1"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*Hand Tool</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*Magnifier Tool</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*Rotate Tool</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*Background/Foreground Tool</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*Quick Mask Mode Tool</a:t>
            </a:r>
          </a:p>
        </p:txBody>
      </p:sp>
      <p:cxnSp>
        <p:nvCxnSpPr>
          <p:cNvPr id="3" name="Straight Connector 2"/>
          <p:cNvCxnSpPr/>
          <p:nvPr/>
        </p:nvCxnSpPr>
        <p:spPr>
          <a:xfrm>
            <a:off x="1828800" y="4501009"/>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4484297"/>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02182" y="5882014"/>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62200" y="5044837"/>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52800" y="3830653"/>
            <a:ext cx="4419600"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Allow you to move things in your document, look closer at the document, change or move the foreground and background, change the mode of the document you are working 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213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2" name="Object 4"/>
          <p:cNvGraphicFramePr>
            <a:graphicFrameLocks noChangeAspect="1"/>
          </p:cNvGraphicFramePr>
          <p:nvPr>
            <p:extLst>
              <p:ext uri="{D42A27DB-BD31-4B8C-83A1-F6EECF244321}">
                <p14:modId xmlns:p14="http://schemas.microsoft.com/office/powerpoint/2010/main" val="396139383"/>
              </p:ext>
            </p:extLst>
          </p:nvPr>
        </p:nvGraphicFramePr>
        <p:xfrm>
          <a:off x="1219200" y="2102138"/>
          <a:ext cx="1081088" cy="1081088"/>
        </p:xfrm>
        <a:graphic>
          <a:graphicData uri="http://schemas.openxmlformats.org/presentationml/2006/ole">
            <mc:AlternateContent xmlns:mc="http://schemas.openxmlformats.org/markup-compatibility/2006">
              <mc:Choice xmlns:v="urn:schemas-microsoft-com:vml" Requires="v">
                <p:oleObj spid="_x0000_s12302" name="Bitmap Image" r:id="rId3" imgW="523810" imgH="523810" progId="Paint.Picture">
                  <p:embed/>
                </p:oleObj>
              </mc:Choice>
              <mc:Fallback>
                <p:oleObj name="Bitmap Image" r:id="rId3" imgW="523810" imgH="5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02138"/>
                        <a:ext cx="1081088"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4" name="Text Box 6"/>
          <p:cNvSpPr txBox="1">
            <a:spLocks noChangeArrowheads="1"/>
          </p:cNvSpPr>
          <p:nvPr/>
        </p:nvSpPr>
        <p:spPr bwMode="auto">
          <a:xfrm>
            <a:off x="227145" y="343494"/>
            <a:ext cx="890513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4600" b="1" dirty="0" smtClean="0">
                <a:ea typeface="굴림" panose="020B0600000101010101" pitchFamily="34" charset="-127"/>
                <a:cs typeface="Times New Roman" panose="02020603050405020304" pitchFamily="18" charset="0"/>
              </a:rPr>
              <a:t>Set </a:t>
            </a:r>
            <a:r>
              <a:rPr lang="en-US" altLang="ko-KR" sz="4600" b="1" dirty="0">
                <a:ea typeface="굴림" panose="020B0600000101010101" pitchFamily="34" charset="-127"/>
                <a:cs typeface="Times New Roman" panose="02020603050405020304" pitchFamily="18" charset="0"/>
              </a:rPr>
              <a:t>foreground/background </a:t>
            </a:r>
            <a:r>
              <a:rPr lang="en-US" altLang="ko-KR" sz="4600" b="1" dirty="0" err="1" smtClean="0">
                <a:ea typeface="굴림" panose="020B0600000101010101" pitchFamily="34" charset="-127"/>
                <a:cs typeface="Times New Roman" panose="02020603050405020304" pitchFamily="18" charset="0"/>
              </a:rPr>
              <a:t>colour</a:t>
            </a:r>
            <a:endParaRPr lang="en-US" altLang="en-US" sz="4600" b="1" dirty="0">
              <a:ea typeface="굴림" panose="020B0600000101010101" pitchFamily="34" charset="-127"/>
              <a:cs typeface="Times New Roman" panose="02020603050405020304" pitchFamily="18" charset="0"/>
            </a:endParaRPr>
          </a:p>
        </p:txBody>
      </p:sp>
      <p:sp>
        <p:nvSpPr>
          <p:cNvPr id="58375" name="Text Box 7"/>
          <p:cNvSpPr txBox="1">
            <a:spLocks noChangeArrowheads="1"/>
          </p:cNvSpPr>
          <p:nvPr/>
        </p:nvSpPr>
        <p:spPr bwMode="auto">
          <a:xfrm>
            <a:off x="2627313" y="1820357"/>
            <a:ext cx="61356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dirty="0">
                <a:ea typeface="굴림" panose="020B0600000101010101" pitchFamily="34" charset="-127"/>
              </a:rPr>
              <a:t>- Foreground </a:t>
            </a:r>
            <a:r>
              <a:rPr lang="en-US" altLang="ko-KR" dirty="0" err="1" smtClean="0">
                <a:ea typeface="굴림" panose="020B0600000101010101" pitchFamily="34" charset="-127"/>
              </a:rPr>
              <a:t>colour</a:t>
            </a:r>
            <a:r>
              <a:rPr lang="en-US" altLang="ko-KR" dirty="0">
                <a:ea typeface="굴림" panose="020B0600000101010101" pitchFamily="34" charset="-127"/>
              </a:rPr>
              <a:t>: </a:t>
            </a:r>
            <a:r>
              <a:rPr lang="en-CA" dirty="0"/>
              <a:t>Photoshop uses the foreground </a:t>
            </a:r>
            <a:r>
              <a:rPr lang="en-CA" dirty="0" smtClean="0"/>
              <a:t>colour </a:t>
            </a:r>
            <a:r>
              <a:rPr lang="en-CA" dirty="0"/>
              <a:t>to </a:t>
            </a:r>
            <a:r>
              <a:rPr lang="en-CA" dirty="0" smtClean="0"/>
              <a:t> paint, fill, </a:t>
            </a:r>
            <a:r>
              <a:rPr lang="en-CA" dirty="0"/>
              <a:t>and </a:t>
            </a:r>
            <a:r>
              <a:rPr lang="en-CA" dirty="0" smtClean="0"/>
              <a:t>stroke selections </a:t>
            </a:r>
            <a:endParaRPr lang="en-US" altLang="en-US" dirty="0"/>
          </a:p>
        </p:txBody>
      </p:sp>
      <p:sp>
        <p:nvSpPr>
          <p:cNvPr id="58376" name="Text Box 8"/>
          <p:cNvSpPr txBox="1">
            <a:spLocks noChangeArrowheads="1"/>
          </p:cNvSpPr>
          <p:nvPr/>
        </p:nvSpPr>
        <p:spPr bwMode="auto">
          <a:xfrm>
            <a:off x="2627313" y="3048000"/>
            <a:ext cx="61356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a:ea typeface="굴림" panose="020B0600000101010101" pitchFamily="34" charset="-127"/>
              </a:rPr>
              <a:t>- Background </a:t>
            </a:r>
            <a:r>
              <a:rPr lang="en-US" altLang="ko-KR" dirty="0" err="1" smtClean="0">
                <a:ea typeface="굴림" panose="020B0600000101010101" pitchFamily="34" charset="-127"/>
              </a:rPr>
              <a:t>colour</a:t>
            </a:r>
            <a:r>
              <a:rPr lang="en-US" altLang="ko-KR" dirty="0">
                <a:ea typeface="굴림" panose="020B0600000101010101" pitchFamily="34" charset="-127"/>
              </a:rPr>
              <a:t>: </a:t>
            </a:r>
            <a:r>
              <a:rPr lang="en-US" altLang="ko-KR" dirty="0" smtClean="0">
                <a:ea typeface="굴림" panose="020B0600000101010101" pitchFamily="34" charset="-127"/>
              </a:rPr>
              <a:t>used to make gradient </a:t>
            </a:r>
            <a:endParaRPr lang="en-US" altLang="ko-KR" dirty="0">
              <a:ea typeface="굴림" panose="020B0600000101010101" pitchFamily="34" charset="-127"/>
            </a:endParaRPr>
          </a:p>
          <a:p>
            <a:pPr eaLnBrk="1" hangingPunct="1"/>
            <a:r>
              <a:rPr lang="en-US" altLang="ko-KR" dirty="0">
                <a:ea typeface="굴림" panose="020B0600000101010101" pitchFamily="34" charset="-127"/>
              </a:rPr>
              <a:t> (</a:t>
            </a:r>
            <a:r>
              <a:rPr lang="en-US" altLang="ko-KR" dirty="0" smtClean="0">
                <a:ea typeface="굴림" panose="020B0600000101010101" pitchFamily="34" charset="-127"/>
              </a:rPr>
              <a:t>the </a:t>
            </a:r>
            <a:r>
              <a:rPr lang="en-US" altLang="ko-KR" dirty="0" err="1" smtClean="0">
                <a:ea typeface="굴림" panose="020B0600000101010101" pitchFamily="34" charset="-127"/>
              </a:rPr>
              <a:t>colour</a:t>
            </a:r>
            <a:r>
              <a:rPr lang="en-US" altLang="ko-KR" dirty="0" smtClean="0">
                <a:ea typeface="굴림" panose="020B0600000101010101" pitchFamily="34" charset="-127"/>
              </a:rPr>
              <a:t> </a:t>
            </a:r>
            <a:r>
              <a:rPr lang="en-US" altLang="ko-KR" dirty="0">
                <a:ea typeface="굴림" panose="020B0600000101010101" pitchFamily="34" charset="-127"/>
              </a:rPr>
              <a:t>will be different from </a:t>
            </a:r>
            <a:r>
              <a:rPr lang="en-US" altLang="ko-KR" dirty="0" smtClean="0">
                <a:ea typeface="굴림" panose="020B0600000101010101" pitchFamily="34" charset="-127"/>
              </a:rPr>
              <a:t>the</a:t>
            </a:r>
          </a:p>
          <a:p>
            <a:pPr eaLnBrk="1" hangingPunct="1"/>
            <a:r>
              <a:rPr lang="en-US" altLang="ko-KR" dirty="0" smtClean="0">
                <a:ea typeface="굴림" panose="020B0600000101010101" pitchFamily="34" charset="-127"/>
              </a:rPr>
              <a:t> foreground </a:t>
            </a:r>
            <a:r>
              <a:rPr lang="en-US" altLang="ko-KR" dirty="0" err="1" smtClean="0">
                <a:ea typeface="굴림" panose="020B0600000101010101" pitchFamily="34" charset="-127"/>
              </a:rPr>
              <a:t>colour</a:t>
            </a:r>
            <a:r>
              <a:rPr lang="en-US" altLang="ko-KR" dirty="0" smtClean="0">
                <a:ea typeface="굴림" panose="020B0600000101010101" pitchFamily="34" charset="-127"/>
              </a:rPr>
              <a:t>).</a:t>
            </a:r>
            <a:endParaRPr lang="en-US" altLang="ko-KR" dirty="0">
              <a:ea typeface="굴림" panose="020B0600000101010101" pitchFamily="34" charset="-127"/>
            </a:endParaRPr>
          </a:p>
          <a:p>
            <a:pPr eaLnBrk="1" hangingPunct="1">
              <a:buFontTx/>
              <a:buChar char="-"/>
            </a:pPr>
            <a:endParaRPr lang="en-US" altLang="en-US" dirty="0"/>
          </a:p>
        </p:txBody>
      </p:sp>
    </p:spTree>
    <p:extLst>
      <p:ext uri="{BB962C8B-B14F-4D97-AF65-F5344CB8AC3E}">
        <p14:creationId xmlns:p14="http://schemas.microsoft.com/office/powerpoint/2010/main" val="4216769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32"/>
          <a:stretch/>
        </p:blipFill>
        <p:spPr bwMode="auto">
          <a:xfrm>
            <a:off x="777738" y="990600"/>
            <a:ext cx="7842830" cy="554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a:off x="990600" y="365109"/>
            <a:ext cx="498339" cy="7922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819400" y="761254"/>
            <a:ext cx="1318392" cy="380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322878"/>
            <a:ext cx="126249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Menu Bar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53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590800" y="565823"/>
            <a:ext cx="37273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dirty="0" smtClean="0">
                <a:cs typeface="Times New Roman" panose="02020603050405020304" pitchFamily="18" charset="0"/>
              </a:rPr>
              <a:t>The Menu Bar</a:t>
            </a:r>
            <a:endParaRPr lang="en-US" altLang="en-US" sz="4400" b="1" dirty="0">
              <a:cs typeface="Times New Roman" panose="02020603050405020304" pitchFamily="18" charset="0"/>
            </a:endParaRPr>
          </a:p>
        </p:txBody>
      </p:sp>
      <p:sp>
        <p:nvSpPr>
          <p:cNvPr id="39944" name="Text Box 8"/>
          <p:cNvSpPr txBox="1">
            <a:spLocks noChangeArrowheads="1"/>
          </p:cNvSpPr>
          <p:nvPr/>
        </p:nvSpPr>
        <p:spPr bwMode="auto">
          <a:xfrm>
            <a:off x="2041525" y="24542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3200">
              <a:latin typeface="Arial" panose="020B0604020202020204" pitchFamily="34" charset="0"/>
            </a:endParaRPr>
          </a:p>
        </p:txBody>
      </p:sp>
      <p:sp>
        <p:nvSpPr>
          <p:cNvPr id="39947" name="Text Box 11"/>
          <p:cNvSpPr txBox="1">
            <a:spLocks noChangeArrowheads="1"/>
          </p:cNvSpPr>
          <p:nvPr/>
        </p:nvSpPr>
        <p:spPr bwMode="auto">
          <a:xfrm>
            <a:off x="2041525" y="17684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3200">
              <a:latin typeface="Arial" panose="020B0604020202020204" pitchFamily="34" charset="0"/>
            </a:endParaRPr>
          </a:p>
        </p:txBody>
      </p:sp>
      <p:graphicFrame>
        <p:nvGraphicFramePr>
          <p:cNvPr id="39951" name="Object 15"/>
          <p:cNvGraphicFramePr>
            <a:graphicFrameLocks noChangeAspect="1"/>
          </p:cNvGraphicFramePr>
          <p:nvPr>
            <p:extLst>
              <p:ext uri="{D42A27DB-BD31-4B8C-83A1-F6EECF244321}">
                <p14:modId xmlns:p14="http://schemas.microsoft.com/office/powerpoint/2010/main" val="3598411586"/>
              </p:ext>
            </p:extLst>
          </p:nvPr>
        </p:nvGraphicFramePr>
        <p:xfrm>
          <a:off x="609600" y="1796184"/>
          <a:ext cx="8001000" cy="883832"/>
        </p:xfrm>
        <a:graphic>
          <a:graphicData uri="http://schemas.openxmlformats.org/presentationml/2006/ole">
            <mc:AlternateContent xmlns:mc="http://schemas.openxmlformats.org/markup-compatibility/2006">
              <mc:Choice xmlns:v="urn:schemas-microsoft-com:vml" Requires="v">
                <p:oleObj spid="_x0000_s1041" name="Bitmap Image" r:id="rId3" imgW="3277057" imgH="361809" progId="Paint.Picture">
                  <p:embed/>
                </p:oleObj>
              </mc:Choice>
              <mc:Fallback>
                <p:oleObj name="Bitmap Image" r:id="rId3" imgW="3277057" imgH="36180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96184"/>
                        <a:ext cx="8001000" cy="883832"/>
                      </a:xfrm>
                      <a:prstGeom prst="rect">
                        <a:avLst/>
                      </a:prstGeom>
                      <a:noFill/>
                      <a:ln>
                        <a:noFill/>
                      </a:ln>
                      <a:effectLst/>
                    </p:spPr>
                  </p:pic>
                </p:oleObj>
              </mc:Fallback>
            </mc:AlternateContent>
          </a:graphicData>
        </a:graphic>
      </p:graphicFrame>
      <p:sp>
        <p:nvSpPr>
          <p:cNvPr id="39952" name="Text Box 16"/>
          <p:cNvSpPr txBox="1">
            <a:spLocks noChangeArrowheads="1"/>
          </p:cNvSpPr>
          <p:nvPr/>
        </p:nvSpPr>
        <p:spPr bwMode="auto">
          <a:xfrm>
            <a:off x="1736725" y="16160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3200">
              <a:latin typeface="Arial" panose="020B0604020202020204" pitchFamily="34" charset="0"/>
            </a:endParaRPr>
          </a:p>
        </p:txBody>
      </p:sp>
    </p:spTree>
    <p:extLst>
      <p:ext uri="{BB962C8B-B14F-4D97-AF65-F5344CB8AC3E}">
        <p14:creationId xmlns:p14="http://schemas.microsoft.com/office/powerpoint/2010/main" val="3363951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eaLnBrk="1" hangingPunct="1"/>
            <a:r>
              <a:rPr lang="en-US" altLang="en-US" sz="5400" b="1" dirty="0" smtClean="0">
                <a:solidFill>
                  <a:schemeClr val="tx1"/>
                </a:solidFill>
                <a:latin typeface="Times New Roman" panose="02020603050405020304" pitchFamily="18" charset="0"/>
                <a:cs typeface="Times New Roman" panose="02020603050405020304" pitchFamily="18" charset="0"/>
              </a:rPr>
              <a:t>What is Photoshop?</a:t>
            </a:r>
          </a:p>
        </p:txBody>
      </p:sp>
      <p:sp>
        <p:nvSpPr>
          <p:cNvPr id="141315" name="Rectangle 3"/>
          <p:cNvSpPr>
            <a:spLocks noGrp="1" noChangeArrowheads="1"/>
          </p:cNvSpPr>
          <p:nvPr>
            <p:ph type="body" idx="1"/>
          </p:nvPr>
        </p:nvSpPr>
        <p:spPr/>
        <p:txBody>
          <a:bodyPr>
            <a:noAutofit/>
          </a:bodyPr>
          <a:lstStyle/>
          <a:p>
            <a:pPr eaLnBrk="1" hangingPunct="1">
              <a:lnSpc>
                <a:spcPct val="90000"/>
              </a:lnSpc>
            </a:pPr>
            <a:r>
              <a:rPr lang="en-US" altLang="en-US" sz="2800" dirty="0" smtClean="0">
                <a:solidFill>
                  <a:schemeClr val="tx1"/>
                </a:solidFill>
                <a:effectLst/>
                <a:latin typeface="Times New Roman" panose="02020603050405020304" pitchFamily="18" charset="0"/>
                <a:cs typeface="Times New Roman" panose="02020603050405020304" pitchFamily="18" charset="0"/>
              </a:rPr>
              <a:t>Image editing program</a:t>
            </a:r>
          </a:p>
          <a:p>
            <a:pPr eaLnBrk="1" hangingPunct="1">
              <a:lnSpc>
                <a:spcPct val="90000"/>
              </a:lnSpc>
            </a:pPr>
            <a:r>
              <a:rPr lang="en-US" altLang="en-US" sz="2800" dirty="0" smtClean="0">
                <a:solidFill>
                  <a:schemeClr val="tx1"/>
                </a:solidFill>
                <a:effectLst/>
                <a:latin typeface="Times New Roman" panose="02020603050405020304" pitchFamily="18" charset="0"/>
                <a:cs typeface="Times New Roman" panose="02020603050405020304" pitchFamily="18" charset="0"/>
              </a:rPr>
              <a:t>Shows images as bitmaps </a:t>
            </a:r>
          </a:p>
          <a:p>
            <a:pPr eaLnBrk="1" hangingPunct="1">
              <a:lnSpc>
                <a:spcPct val="90000"/>
              </a:lnSpc>
            </a:pPr>
            <a:r>
              <a:rPr lang="en-US" altLang="en-US" sz="2800" dirty="0" smtClean="0">
                <a:solidFill>
                  <a:schemeClr val="tx1"/>
                </a:solidFill>
                <a:effectLst/>
                <a:latin typeface="Times New Roman" panose="02020603050405020304" pitchFamily="18" charset="0"/>
                <a:cs typeface="Times New Roman" panose="02020603050405020304" pitchFamily="18" charset="0"/>
              </a:rPr>
              <a:t>Bitmap =  arrangement of dots (pixels) on grid</a:t>
            </a:r>
          </a:p>
          <a:p>
            <a:pPr eaLnBrk="1" hangingPunct="1">
              <a:lnSpc>
                <a:spcPct val="90000"/>
              </a:lnSpc>
            </a:pPr>
            <a:r>
              <a:rPr lang="en-US" altLang="en-US" sz="2800" dirty="0" smtClean="0">
                <a:solidFill>
                  <a:schemeClr val="tx1"/>
                </a:solidFill>
                <a:effectLst/>
                <a:latin typeface="Times New Roman" panose="02020603050405020304" pitchFamily="18" charset="0"/>
                <a:cs typeface="Times New Roman" panose="02020603050405020304" pitchFamily="18" charset="0"/>
              </a:rPr>
              <a:t>Pixel = “Picture element” - smallest unit of an image </a:t>
            </a:r>
          </a:p>
          <a:p>
            <a:pPr eaLnBrk="1" hangingPunct="1">
              <a:lnSpc>
                <a:spcPct val="90000"/>
              </a:lnSpc>
            </a:pPr>
            <a:r>
              <a:rPr lang="en-US" altLang="en-US" sz="2800" dirty="0" smtClean="0">
                <a:solidFill>
                  <a:schemeClr val="tx1"/>
                </a:solidFill>
                <a:effectLst/>
                <a:latin typeface="Times New Roman" panose="02020603050405020304" pitchFamily="18" charset="0"/>
                <a:cs typeface="Times New Roman" panose="02020603050405020304" pitchFamily="18" charset="0"/>
              </a:rPr>
              <a:t>End result/product can be saved in a variety of ways: .</a:t>
            </a:r>
            <a:r>
              <a:rPr lang="en-US" altLang="en-US" sz="2800" dirty="0" err="1" smtClean="0">
                <a:solidFill>
                  <a:schemeClr val="tx1"/>
                </a:solidFill>
                <a:effectLst/>
                <a:latin typeface="Times New Roman" panose="02020603050405020304" pitchFamily="18" charset="0"/>
                <a:cs typeface="Times New Roman" panose="02020603050405020304" pitchFamily="18" charset="0"/>
              </a:rPr>
              <a:t>psd</a:t>
            </a:r>
            <a:r>
              <a:rPr lang="en-US" altLang="en-US" sz="2800" dirty="0" smtClean="0">
                <a:solidFill>
                  <a:schemeClr val="tx1"/>
                </a:solidFill>
                <a:effectLst/>
                <a:latin typeface="Times New Roman" panose="02020603050405020304" pitchFamily="18" charset="0"/>
                <a:cs typeface="Times New Roman" panose="02020603050405020304" pitchFamily="18" charset="0"/>
              </a:rPr>
              <a:t>, .gif, .jpeg, .</a:t>
            </a:r>
            <a:r>
              <a:rPr lang="en-US" altLang="en-US" sz="2800" dirty="0" err="1" smtClean="0">
                <a:solidFill>
                  <a:schemeClr val="tx1"/>
                </a:solidFill>
                <a:effectLst/>
                <a:latin typeface="Times New Roman" panose="02020603050405020304" pitchFamily="18" charset="0"/>
                <a:cs typeface="Times New Roman" panose="02020603050405020304" pitchFamily="18" charset="0"/>
              </a:rPr>
              <a:t>png</a:t>
            </a:r>
            <a:r>
              <a:rPr lang="en-US" altLang="en-US" sz="2800" dirty="0" smtClean="0">
                <a:solidFill>
                  <a:schemeClr val="tx1"/>
                </a:solidFill>
                <a:effectLst/>
                <a:latin typeface="Times New Roman" panose="02020603050405020304" pitchFamily="18" charset="0"/>
                <a:cs typeface="Times New Roman" panose="02020603050405020304" pitchFamily="18" charset="0"/>
              </a:rPr>
              <a:t>, .</a:t>
            </a:r>
            <a:r>
              <a:rPr lang="en-US" altLang="en-US" sz="2800" dirty="0" err="1" smtClean="0">
                <a:solidFill>
                  <a:schemeClr val="tx1"/>
                </a:solidFill>
                <a:effectLst/>
                <a:latin typeface="Times New Roman" panose="02020603050405020304" pitchFamily="18" charset="0"/>
                <a:cs typeface="Times New Roman" panose="02020603050405020304" pitchFamily="18" charset="0"/>
              </a:rPr>
              <a:t>tif</a:t>
            </a:r>
            <a:r>
              <a:rPr lang="en-US" altLang="en-US" sz="2800" dirty="0" smtClean="0">
                <a:solidFill>
                  <a:schemeClr val="tx1"/>
                </a:solidFill>
                <a:effectLst/>
                <a:latin typeface="Times New Roman" panose="02020603050405020304" pitchFamily="18" charset="0"/>
                <a:cs typeface="Times New Roman" panose="02020603050405020304" pitchFamily="18" charset="0"/>
              </a:rPr>
              <a:t> , .bmp</a:t>
            </a:r>
          </a:p>
        </p:txBody>
      </p:sp>
    </p:spTree>
    <p:extLst>
      <p:ext uri="{BB962C8B-B14F-4D97-AF65-F5344CB8AC3E}">
        <p14:creationId xmlns:p14="http://schemas.microsoft.com/office/powerpoint/2010/main" val="3312163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066800" y="457200"/>
            <a:ext cx="109356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dirty="0" smtClean="0">
                <a:cs typeface="Times New Roman" panose="02020603050405020304" pitchFamily="18" charset="0"/>
              </a:rPr>
              <a:t>File</a:t>
            </a:r>
            <a:endParaRPr lang="en-US" altLang="en-US" sz="4400" b="1" dirty="0">
              <a:cs typeface="Times New Roman" panose="02020603050405020304" pitchFamily="18" charset="0"/>
            </a:endParaRPr>
          </a:p>
        </p:txBody>
      </p:sp>
      <p:graphicFrame>
        <p:nvGraphicFramePr>
          <p:cNvPr id="47107" name="Object 3"/>
          <p:cNvGraphicFramePr>
            <a:graphicFrameLocks noChangeAspect="1"/>
          </p:cNvGraphicFramePr>
          <p:nvPr>
            <p:extLst>
              <p:ext uri="{D42A27DB-BD31-4B8C-83A1-F6EECF244321}">
                <p14:modId xmlns:p14="http://schemas.microsoft.com/office/powerpoint/2010/main" val="3567765826"/>
              </p:ext>
            </p:extLst>
          </p:nvPr>
        </p:nvGraphicFramePr>
        <p:xfrm>
          <a:off x="939800" y="1226641"/>
          <a:ext cx="2333625" cy="5226005"/>
        </p:xfrm>
        <a:graphic>
          <a:graphicData uri="http://schemas.openxmlformats.org/presentationml/2006/ole">
            <mc:AlternateContent xmlns:mc="http://schemas.openxmlformats.org/markup-compatibility/2006">
              <mc:Choice xmlns:v="urn:schemas-microsoft-com:vml" Requires="v">
                <p:oleObj spid="_x0000_s2065" name="Bitmap Image" r:id="rId3" imgW="2029108" imgH="4544059" progId="Paint.Picture">
                  <p:embed/>
                </p:oleObj>
              </mc:Choice>
              <mc:Fallback>
                <p:oleObj name="Bitmap Image" r:id="rId3" imgW="2029108" imgH="454405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1226641"/>
                        <a:ext cx="2333625" cy="5226005"/>
                      </a:xfrm>
                      <a:prstGeom prst="rect">
                        <a:avLst/>
                      </a:prstGeom>
                      <a:noFill/>
                      <a:ln>
                        <a:noFill/>
                      </a:ln>
                      <a:effectLst/>
                    </p:spPr>
                  </p:pic>
                </p:oleObj>
              </mc:Fallback>
            </mc:AlternateContent>
          </a:graphicData>
        </a:graphic>
      </p:graphicFrame>
      <p:sp>
        <p:nvSpPr>
          <p:cNvPr id="47108" name="Text Box 4"/>
          <p:cNvSpPr txBox="1">
            <a:spLocks noChangeArrowheads="1"/>
          </p:cNvSpPr>
          <p:nvPr/>
        </p:nvSpPr>
        <p:spPr bwMode="auto">
          <a:xfrm>
            <a:off x="3505200" y="1143000"/>
            <a:ext cx="516519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a. Save, Save as, Save for web</a:t>
            </a:r>
          </a:p>
          <a:p>
            <a:pPr eaLnBrk="1" hangingPunct="1"/>
            <a:r>
              <a:rPr lang="en-US" altLang="en-US" dirty="0"/>
              <a:t>  - Save</a:t>
            </a:r>
          </a:p>
          <a:p>
            <a:pPr eaLnBrk="1" hangingPunct="1"/>
            <a:r>
              <a:rPr lang="en-US" altLang="en-US" dirty="0"/>
              <a:t>  - Save as: Save as a new filename</a:t>
            </a:r>
          </a:p>
          <a:p>
            <a:pPr eaLnBrk="1" hangingPunct="1"/>
            <a:r>
              <a:rPr lang="en-US" altLang="en-US" dirty="0"/>
              <a:t>  - Save for web: Save a image as a form</a:t>
            </a:r>
          </a:p>
          <a:p>
            <a:pPr eaLnBrk="1" hangingPunct="1"/>
            <a:r>
              <a:rPr lang="en-US" altLang="en-US" dirty="0"/>
              <a:t>    of “*.jpg” or “*.gif” which is used for</a:t>
            </a:r>
          </a:p>
          <a:p>
            <a:pPr eaLnBrk="1" hangingPunct="1"/>
            <a:r>
              <a:rPr lang="en-US" altLang="en-US" dirty="0"/>
              <a:t>    web image</a:t>
            </a:r>
          </a:p>
        </p:txBody>
      </p:sp>
      <p:sp>
        <p:nvSpPr>
          <p:cNvPr id="47109" name="Text Box 5"/>
          <p:cNvSpPr txBox="1">
            <a:spLocks noChangeArrowheads="1"/>
          </p:cNvSpPr>
          <p:nvPr/>
        </p:nvSpPr>
        <p:spPr bwMode="auto">
          <a:xfrm>
            <a:off x="3581400" y="3429000"/>
            <a:ext cx="5270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b. </a:t>
            </a:r>
            <a:r>
              <a:rPr lang="en-US" altLang="en-US" b="1" dirty="0" smtClean="0"/>
              <a:t> Place, Import</a:t>
            </a:r>
            <a:r>
              <a:rPr lang="en-US" altLang="en-US" b="1" dirty="0"/>
              <a:t>, Export</a:t>
            </a:r>
          </a:p>
          <a:p>
            <a:pPr eaLnBrk="1" hangingPunct="1"/>
            <a:r>
              <a:rPr lang="en-US" altLang="en-US" dirty="0"/>
              <a:t>   - </a:t>
            </a:r>
            <a:r>
              <a:rPr lang="en-US" altLang="en-US" dirty="0" smtClean="0"/>
              <a:t>Place/Import</a:t>
            </a:r>
            <a:r>
              <a:rPr lang="en-US" altLang="en-US" dirty="0"/>
              <a:t>: Bring another image </a:t>
            </a:r>
            <a:r>
              <a:rPr lang="en-US" altLang="en-US" dirty="0" smtClean="0"/>
              <a:t>   </a:t>
            </a:r>
          </a:p>
          <a:p>
            <a:pPr eaLnBrk="1" hangingPunct="1"/>
            <a:r>
              <a:rPr lang="en-US" altLang="en-US" dirty="0"/>
              <a:t> </a:t>
            </a:r>
            <a:r>
              <a:rPr lang="en-US" altLang="en-US" dirty="0" smtClean="0"/>
              <a:t>    into </a:t>
            </a:r>
            <a:r>
              <a:rPr lang="en-US" altLang="en-US" dirty="0"/>
              <a:t>the </a:t>
            </a:r>
            <a:r>
              <a:rPr lang="en-US" altLang="en-US" dirty="0" smtClean="0"/>
              <a:t>canvas </a:t>
            </a:r>
            <a:r>
              <a:rPr lang="en-US" altLang="en-US" dirty="0"/>
              <a:t>you are working</a:t>
            </a:r>
          </a:p>
          <a:p>
            <a:pPr eaLnBrk="1" hangingPunct="1"/>
            <a:r>
              <a:rPr lang="en-US" altLang="en-US" dirty="0"/>
              <a:t>   - Export: Sending the image you are    </a:t>
            </a:r>
          </a:p>
          <a:p>
            <a:pPr eaLnBrk="1" hangingPunct="1"/>
            <a:r>
              <a:rPr lang="en-US" altLang="en-US" dirty="0"/>
              <a:t>     working to other applications</a:t>
            </a:r>
          </a:p>
        </p:txBody>
      </p:sp>
      <p:sp>
        <p:nvSpPr>
          <p:cNvPr id="47110" name="Text Box 6"/>
          <p:cNvSpPr txBox="1">
            <a:spLocks noChangeArrowheads="1"/>
          </p:cNvSpPr>
          <p:nvPr/>
        </p:nvSpPr>
        <p:spPr bwMode="auto">
          <a:xfrm>
            <a:off x="3581400" y="5349875"/>
            <a:ext cx="1157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c. Print</a:t>
            </a:r>
          </a:p>
          <a:p>
            <a:pPr eaLnBrk="1" hangingPunct="1"/>
            <a:r>
              <a:rPr lang="en-US" altLang="en-US" dirty="0"/>
              <a:t>  </a:t>
            </a:r>
          </a:p>
        </p:txBody>
      </p:sp>
    </p:spTree>
    <p:extLst>
      <p:ext uri="{BB962C8B-B14F-4D97-AF65-F5344CB8AC3E}">
        <p14:creationId xmlns:p14="http://schemas.microsoft.com/office/powerpoint/2010/main" val="1969748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43000" y="457200"/>
            <a:ext cx="12506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dirty="0" smtClean="0">
                <a:cs typeface="Times New Roman" panose="02020603050405020304" pitchFamily="18" charset="0"/>
              </a:rPr>
              <a:t>Edit</a:t>
            </a:r>
            <a:endParaRPr lang="en-US" altLang="en-US" sz="4400" b="1" dirty="0">
              <a:cs typeface="Times New Roman" panose="02020603050405020304" pitchFamily="18" charset="0"/>
            </a:endParaRPr>
          </a:p>
        </p:txBody>
      </p:sp>
      <p:sp>
        <p:nvSpPr>
          <p:cNvPr id="16387" name="Text Box 3"/>
          <p:cNvSpPr txBox="1">
            <a:spLocks noChangeArrowheads="1"/>
          </p:cNvSpPr>
          <p:nvPr/>
        </p:nvSpPr>
        <p:spPr bwMode="auto">
          <a:xfrm>
            <a:off x="16605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40964" name="Object 4"/>
          <p:cNvGraphicFramePr>
            <a:graphicFrameLocks noChangeAspect="1"/>
          </p:cNvGraphicFramePr>
          <p:nvPr>
            <p:extLst>
              <p:ext uri="{D42A27DB-BD31-4B8C-83A1-F6EECF244321}">
                <p14:modId xmlns:p14="http://schemas.microsoft.com/office/powerpoint/2010/main" val="3079935538"/>
              </p:ext>
            </p:extLst>
          </p:nvPr>
        </p:nvGraphicFramePr>
        <p:xfrm>
          <a:off x="1075748" y="1336675"/>
          <a:ext cx="1981200" cy="4667250"/>
        </p:xfrm>
        <a:graphic>
          <a:graphicData uri="http://schemas.openxmlformats.org/presentationml/2006/ole">
            <mc:AlternateContent xmlns:mc="http://schemas.openxmlformats.org/markup-compatibility/2006">
              <mc:Choice xmlns:v="urn:schemas-microsoft-com:vml" Requires="v">
                <p:oleObj spid="_x0000_s3090" name="Bitmap Image" r:id="rId3" imgW="1980952" imgH="4667902" progId="Paint.Picture">
                  <p:embed/>
                </p:oleObj>
              </mc:Choice>
              <mc:Fallback>
                <p:oleObj name="Bitmap Image" r:id="rId3" imgW="1980952" imgH="46679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748" y="1336675"/>
                        <a:ext cx="19812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Text Box 5"/>
          <p:cNvSpPr txBox="1">
            <a:spLocks noChangeArrowheads="1"/>
          </p:cNvSpPr>
          <p:nvPr/>
        </p:nvSpPr>
        <p:spPr bwMode="auto">
          <a:xfrm>
            <a:off x="3505200" y="1371600"/>
            <a:ext cx="525015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a. Undo, Step Forward/Backward</a:t>
            </a:r>
          </a:p>
          <a:p>
            <a:pPr eaLnBrk="1" hangingPunct="1"/>
            <a:r>
              <a:rPr lang="en-US" altLang="en-US" dirty="0"/>
              <a:t>   - Undo: Cancel the last work</a:t>
            </a:r>
          </a:p>
          <a:p>
            <a:pPr eaLnBrk="1" hangingPunct="1"/>
            <a:r>
              <a:rPr lang="en-US" altLang="en-US" dirty="0"/>
              <a:t>   - Step Forward: Move to the next stage</a:t>
            </a:r>
          </a:p>
          <a:p>
            <a:pPr eaLnBrk="1" hangingPunct="1"/>
            <a:r>
              <a:rPr lang="en-US" altLang="en-US" dirty="0"/>
              <a:t>      which you did</a:t>
            </a:r>
          </a:p>
          <a:p>
            <a:pPr eaLnBrk="1" hangingPunct="1"/>
            <a:r>
              <a:rPr lang="en-US" altLang="en-US" dirty="0"/>
              <a:t>   - Step Backward: Move to the previous</a:t>
            </a:r>
          </a:p>
          <a:p>
            <a:pPr eaLnBrk="1" hangingPunct="1"/>
            <a:r>
              <a:rPr lang="en-US" altLang="en-US" dirty="0"/>
              <a:t>      stage which you did</a:t>
            </a:r>
          </a:p>
        </p:txBody>
      </p:sp>
      <p:sp>
        <p:nvSpPr>
          <p:cNvPr id="40966" name="Text Box 6"/>
          <p:cNvSpPr txBox="1">
            <a:spLocks noChangeArrowheads="1"/>
          </p:cNvSpPr>
          <p:nvPr/>
        </p:nvSpPr>
        <p:spPr bwMode="auto">
          <a:xfrm>
            <a:off x="3581400" y="3962400"/>
            <a:ext cx="53078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b. Cut, Copy, Paste</a:t>
            </a:r>
          </a:p>
          <a:p>
            <a:pPr eaLnBrk="1" hangingPunct="1"/>
            <a:r>
              <a:rPr lang="en-US" altLang="en-US" dirty="0"/>
              <a:t>   - Cut: Get rid of a part which you select</a:t>
            </a:r>
          </a:p>
          <a:p>
            <a:pPr eaLnBrk="1" hangingPunct="1"/>
            <a:r>
              <a:rPr lang="en-US" altLang="en-US" dirty="0"/>
              <a:t>   - Copy: Copy a part you select</a:t>
            </a:r>
          </a:p>
          <a:p>
            <a:pPr eaLnBrk="1" hangingPunct="1"/>
            <a:r>
              <a:rPr lang="en-US" altLang="en-US" dirty="0"/>
              <a:t>   - Paste: Attach the part you copied</a:t>
            </a:r>
          </a:p>
        </p:txBody>
      </p:sp>
    </p:spTree>
    <p:extLst>
      <p:ext uri="{BB962C8B-B14F-4D97-AF65-F5344CB8AC3E}">
        <p14:creationId xmlns:p14="http://schemas.microsoft.com/office/powerpoint/2010/main" val="124884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990600" y="477838"/>
            <a:ext cx="16882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dirty="0" smtClean="0">
                <a:cs typeface="Times New Roman" panose="02020603050405020304" pitchFamily="18" charset="0"/>
              </a:rPr>
              <a:t>Image</a:t>
            </a:r>
            <a:endParaRPr lang="en-US" altLang="en-US" sz="4400" b="1" dirty="0">
              <a:cs typeface="Times New Roman" panose="02020603050405020304" pitchFamily="18" charset="0"/>
            </a:endParaRPr>
          </a:p>
        </p:txBody>
      </p:sp>
      <p:graphicFrame>
        <p:nvGraphicFramePr>
          <p:cNvPr id="48131" name="Object 3"/>
          <p:cNvGraphicFramePr>
            <a:graphicFrameLocks noChangeAspect="1"/>
          </p:cNvGraphicFramePr>
          <p:nvPr/>
        </p:nvGraphicFramePr>
        <p:xfrm>
          <a:off x="1143000" y="1371600"/>
          <a:ext cx="1889125" cy="4724400"/>
        </p:xfrm>
        <a:graphic>
          <a:graphicData uri="http://schemas.openxmlformats.org/presentationml/2006/ole">
            <mc:AlternateContent xmlns:mc="http://schemas.openxmlformats.org/markup-compatibility/2006">
              <mc:Choice xmlns:v="urn:schemas-microsoft-com:vml" Requires="v">
                <p:oleObj spid="_x0000_s4114" name="Bitmap Image" r:id="rId3" imgW="1104762" imgH="2762636" progId="Paint.Picture">
                  <p:embed/>
                </p:oleObj>
              </mc:Choice>
              <mc:Fallback>
                <p:oleObj name="Bitmap Image" r:id="rId3" imgW="1104762" imgH="276263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18891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2" name="Text Box 4"/>
          <p:cNvSpPr txBox="1">
            <a:spLocks noChangeArrowheads="1"/>
          </p:cNvSpPr>
          <p:nvPr/>
        </p:nvSpPr>
        <p:spPr bwMode="auto">
          <a:xfrm>
            <a:off x="3276600" y="1463675"/>
            <a:ext cx="4139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a. Mode: Select a type of color</a:t>
            </a:r>
          </a:p>
          <a:p>
            <a:pPr eaLnBrk="1" hangingPunct="1"/>
            <a:endParaRPr lang="en-US" altLang="en-US" dirty="0"/>
          </a:p>
        </p:txBody>
      </p:sp>
      <p:sp>
        <p:nvSpPr>
          <p:cNvPr id="48133" name="Text Box 5"/>
          <p:cNvSpPr txBox="1">
            <a:spLocks noChangeArrowheads="1"/>
          </p:cNvSpPr>
          <p:nvPr/>
        </p:nvSpPr>
        <p:spPr bwMode="auto">
          <a:xfrm>
            <a:off x="3276600" y="2197100"/>
            <a:ext cx="587051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b. Image size, Canvas size</a:t>
            </a:r>
          </a:p>
          <a:p>
            <a:pPr eaLnBrk="1" hangingPunct="1"/>
            <a:r>
              <a:rPr lang="en-US" altLang="en-US" dirty="0"/>
              <a:t>   - Image size: Change the size of the image</a:t>
            </a:r>
          </a:p>
          <a:p>
            <a:pPr eaLnBrk="1" hangingPunct="1"/>
            <a:r>
              <a:rPr lang="en-US" altLang="en-US" dirty="0"/>
              <a:t>   - Canvas size: change the size of the canvas </a:t>
            </a:r>
          </a:p>
          <a:p>
            <a:pPr eaLnBrk="1" hangingPunct="1"/>
            <a:r>
              <a:rPr lang="en-US" altLang="en-US" dirty="0"/>
              <a:t>     where you are working </a:t>
            </a:r>
          </a:p>
          <a:p>
            <a:pPr eaLnBrk="1" hangingPunct="1"/>
            <a:r>
              <a:rPr lang="en-US" altLang="en-US" dirty="0"/>
              <a:t>     (Bottom of your image) </a:t>
            </a:r>
          </a:p>
        </p:txBody>
      </p:sp>
      <p:sp>
        <p:nvSpPr>
          <p:cNvPr id="48134" name="Text Box 6"/>
          <p:cNvSpPr txBox="1">
            <a:spLocks noChangeArrowheads="1"/>
          </p:cNvSpPr>
          <p:nvPr/>
        </p:nvSpPr>
        <p:spPr bwMode="auto">
          <a:xfrm>
            <a:off x="3276600" y="4359275"/>
            <a:ext cx="58473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c. Rotate canvas: Changing the direction of</a:t>
            </a:r>
          </a:p>
          <a:p>
            <a:pPr eaLnBrk="1" hangingPunct="1"/>
            <a:r>
              <a:rPr lang="en-US" altLang="en-US" b="1" dirty="0"/>
              <a:t>   your canvas</a:t>
            </a:r>
          </a:p>
        </p:txBody>
      </p:sp>
    </p:spTree>
    <p:extLst>
      <p:ext uri="{BB962C8B-B14F-4D97-AF65-F5344CB8AC3E}">
        <p14:creationId xmlns:p14="http://schemas.microsoft.com/office/powerpoint/2010/main" val="1059976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95363" y="457200"/>
            <a:ext cx="16257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dirty="0" smtClean="0">
                <a:cs typeface="Times New Roman" panose="02020603050405020304" pitchFamily="18" charset="0"/>
              </a:rPr>
              <a:t>Layer</a:t>
            </a:r>
            <a:endParaRPr lang="en-US" altLang="en-US" sz="4400" b="1" dirty="0">
              <a:cs typeface="Times New Roman" panose="02020603050405020304" pitchFamily="18" charset="0"/>
            </a:endParaRPr>
          </a:p>
        </p:txBody>
      </p:sp>
      <p:graphicFrame>
        <p:nvGraphicFramePr>
          <p:cNvPr id="49155" name="Object 3"/>
          <p:cNvGraphicFramePr>
            <a:graphicFrameLocks noChangeAspect="1"/>
          </p:cNvGraphicFramePr>
          <p:nvPr/>
        </p:nvGraphicFramePr>
        <p:xfrm>
          <a:off x="1133475" y="1409700"/>
          <a:ext cx="1762125" cy="4914900"/>
        </p:xfrm>
        <a:graphic>
          <a:graphicData uri="http://schemas.openxmlformats.org/presentationml/2006/ole">
            <mc:AlternateContent xmlns:mc="http://schemas.openxmlformats.org/markup-compatibility/2006">
              <mc:Choice xmlns:v="urn:schemas-microsoft-com:vml" Requires="v">
                <p:oleObj spid="_x0000_s5138" name="Bitmap Image" r:id="rId3" imgW="1762371" imgH="5296639" progId="Paint.Picture">
                  <p:embed/>
                </p:oleObj>
              </mc:Choice>
              <mc:Fallback>
                <p:oleObj name="Bitmap Image" r:id="rId3" imgW="1762371" imgH="529663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1409700"/>
                        <a:ext cx="17621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Text Box 4"/>
          <p:cNvSpPr txBox="1">
            <a:spLocks noChangeArrowheads="1"/>
          </p:cNvSpPr>
          <p:nvPr/>
        </p:nvSpPr>
        <p:spPr bwMode="auto">
          <a:xfrm>
            <a:off x="3352800" y="1479550"/>
            <a:ext cx="51940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a. New, Delete</a:t>
            </a:r>
          </a:p>
          <a:p>
            <a:pPr eaLnBrk="1" hangingPunct="1"/>
            <a:r>
              <a:rPr lang="en-US" altLang="en-US" dirty="0"/>
              <a:t>   - New: Create a new layer</a:t>
            </a:r>
          </a:p>
          <a:p>
            <a:pPr eaLnBrk="1" hangingPunct="1"/>
            <a:r>
              <a:rPr lang="en-US" altLang="en-US" dirty="0"/>
              <a:t>   - Delete: get rid of a layer you selected</a:t>
            </a:r>
          </a:p>
        </p:txBody>
      </p:sp>
      <p:sp>
        <p:nvSpPr>
          <p:cNvPr id="49157" name="Text Box 5"/>
          <p:cNvSpPr txBox="1">
            <a:spLocks noChangeArrowheads="1"/>
          </p:cNvSpPr>
          <p:nvPr/>
        </p:nvSpPr>
        <p:spPr bwMode="auto">
          <a:xfrm>
            <a:off x="3352800" y="2835275"/>
            <a:ext cx="37882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b. Arrange</a:t>
            </a:r>
          </a:p>
          <a:p>
            <a:pPr eaLnBrk="1" hangingPunct="1"/>
            <a:r>
              <a:rPr lang="en-US" altLang="en-US" dirty="0"/>
              <a:t>   - change the order of layers</a:t>
            </a:r>
          </a:p>
        </p:txBody>
      </p:sp>
      <p:sp>
        <p:nvSpPr>
          <p:cNvPr id="49158" name="Text Box 6"/>
          <p:cNvSpPr txBox="1">
            <a:spLocks noChangeArrowheads="1"/>
          </p:cNvSpPr>
          <p:nvPr/>
        </p:nvSpPr>
        <p:spPr bwMode="auto">
          <a:xfrm>
            <a:off x="3352800" y="3825875"/>
            <a:ext cx="38731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c. Merge</a:t>
            </a:r>
          </a:p>
          <a:p>
            <a:pPr eaLnBrk="1" hangingPunct="1"/>
            <a:r>
              <a:rPr lang="en-US" altLang="en-US" dirty="0"/>
              <a:t>   - Make layers into one layer</a:t>
            </a:r>
          </a:p>
        </p:txBody>
      </p:sp>
    </p:spTree>
    <p:extLst>
      <p:ext uri="{BB962C8B-B14F-4D97-AF65-F5344CB8AC3E}">
        <p14:creationId xmlns:p14="http://schemas.microsoft.com/office/powerpoint/2010/main" val="3549243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600200"/>
            <a:ext cx="2667000" cy="4800600"/>
          </a:xfrm>
          <a:prstGeom prst="rect">
            <a:avLst/>
          </a:prstGeom>
        </p:spPr>
      </p:pic>
      <p:sp>
        <p:nvSpPr>
          <p:cNvPr id="4" name="TextBox 3"/>
          <p:cNvSpPr txBox="1"/>
          <p:nvPr/>
        </p:nvSpPr>
        <p:spPr>
          <a:xfrm>
            <a:off x="1066800" y="685800"/>
            <a:ext cx="2971800" cy="769441"/>
          </a:xfrm>
          <a:prstGeom prst="rect">
            <a:avLst/>
          </a:prstGeom>
          <a:noFill/>
        </p:spPr>
        <p:txBody>
          <a:bodyPr wrap="square" rtlCol="0">
            <a:spAutoFit/>
          </a:bodyPr>
          <a:lstStyle/>
          <a:p>
            <a:r>
              <a:rPr lang="en-CA" sz="4400" b="1" dirty="0" smtClean="0">
                <a:latin typeface="Times New Roman" panose="02020603050405020304" pitchFamily="18" charset="0"/>
                <a:cs typeface="Times New Roman" panose="02020603050405020304" pitchFamily="18" charset="0"/>
              </a:rPr>
              <a:t>Select </a:t>
            </a:r>
            <a:endParaRPr lang="en-CA" sz="4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86200" y="1487898"/>
            <a:ext cx="5029200" cy="4154984"/>
          </a:xfrm>
          <a:prstGeom prst="rect">
            <a:avLst/>
          </a:prstGeom>
          <a:noFill/>
        </p:spPr>
        <p:txBody>
          <a:bodyPr wrap="square" rtlCol="0">
            <a:spAutoFit/>
          </a:bodyPr>
          <a:lstStyle/>
          <a:p>
            <a:pPr marL="342900" indent="-342900">
              <a:buAutoNum type="alphaLcPeriod"/>
            </a:pPr>
            <a:r>
              <a:rPr lang="en-CA" sz="2400" b="1" dirty="0" smtClean="0">
                <a:latin typeface="Times New Roman" panose="02020603050405020304" pitchFamily="18" charset="0"/>
                <a:cs typeface="Times New Roman" panose="02020603050405020304" pitchFamily="18" charset="0"/>
              </a:rPr>
              <a:t>Selects all, deselects, inverse</a:t>
            </a:r>
          </a:p>
          <a:p>
            <a:r>
              <a:rPr lang="en-CA" sz="2400" b="1" dirty="0">
                <a:latin typeface="Times New Roman" panose="02020603050405020304" pitchFamily="18" charset="0"/>
                <a:cs typeface="Times New Roman" panose="02020603050405020304" pitchFamily="18" charset="0"/>
              </a:rPr>
              <a:t> </a:t>
            </a:r>
            <a:r>
              <a:rPr lang="en-CA" sz="2400" b="1" dirty="0" smtClean="0">
                <a:latin typeface="Times New Roman" panose="02020603050405020304" pitchFamily="18" charset="0"/>
                <a:cs typeface="Times New Roman" panose="02020603050405020304" pitchFamily="18" charset="0"/>
              </a:rPr>
              <a:t>  - </a:t>
            </a:r>
            <a:r>
              <a:rPr lang="en-CA" sz="2400" dirty="0" smtClean="0">
                <a:latin typeface="Times New Roman" panose="02020603050405020304" pitchFamily="18" charset="0"/>
                <a:cs typeface="Times New Roman" panose="02020603050405020304" pitchFamily="18" charset="0"/>
              </a:rPr>
              <a:t>all: grabs everything on current</a:t>
            </a:r>
          </a:p>
          <a:p>
            <a:r>
              <a:rPr lang="en-CA" sz="2400" dirty="0">
                <a:latin typeface="Times New Roman" panose="02020603050405020304" pitchFamily="18" charset="0"/>
                <a:cs typeface="Times New Roman" panose="02020603050405020304" pitchFamily="18" charset="0"/>
              </a:rPr>
              <a:t> </a:t>
            </a:r>
            <a:r>
              <a:rPr lang="en-CA" sz="2400" dirty="0" smtClean="0">
                <a:latin typeface="Times New Roman" panose="02020603050405020304" pitchFamily="18" charset="0"/>
                <a:cs typeface="Times New Roman" panose="02020603050405020304" pitchFamily="18" charset="0"/>
              </a:rPr>
              <a:t>     layer</a:t>
            </a:r>
          </a:p>
          <a:p>
            <a:r>
              <a:rPr lang="en-CA" sz="2400" b="1" dirty="0" smtClean="0">
                <a:latin typeface="Times New Roman" panose="02020603050405020304" pitchFamily="18" charset="0"/>
                <a:cs typeface="Times New Roman" panose="02020603050405020304" pitchFamily="18" charset="0"/>
              </a:rPr>
              <a:t>   - </a:t>
            </a:r>
            <a:r>
              <a:rPr lang="en-CA" sz="2400" dirty="0" smtClean="0">
                <a:latin typeface="Times New Roman" panose="02020603050405020304" pitchFamily="18" charset="0"/>
                <a:cs typeface="Times New Roman" panose="02020603050405020304" pitchFamily="18" charset="0"/>
              </a:rPr>
              <a:t>inverse: </a:t>
            </a:r>
            <a:r>
              <a:rPr lang="en-CA" sz="2400" dirty="0"/>
              <a:t>flip-flop the selection to </a:t>
            </a:r>
            <a:endParaRPr lang="en-CA" sz="2400" dirty="0" smtClean="0"/>
          </a:p>
          <a:p>
            <a:r>
              <a:rPr lang="en-CA" sz="2400" dirty="0"/>
              <a:t> </a:t>
            </a:r>
            <a:r>
              <a:rPr lang="en-CA" sz="2400" dirty="0" smtClean="0"/>
              <a:t>    select the part </a:t>
            </a:r>
            <a:r>
              <a:rPr lang="en-CA" sz="2400" dirty="0"/>
              <a:t>that’s </a:t>
            </a:r>
            <a:r>
              <a:rPr lang="en-CA" sz="2400" i="1" dirty="0"/>
              <a:t>not </a:t>
            </a:r>
            <a:r>
              <a:rPr lang="en-CA" sz="2400" dirty="0"/>
              <a:t>selected</a:t>
            </a:r>
            <a:endParaRPr lang="en-CA" sz="2400" b="1" dirty="0" smtClean="0">
              <a:latin typeface="Times New Roman" panose="02020603050405020304" pitchFamily="18" charset="0"/>
              <a:cs typeface="Times New Roman" panose="02020603050405020304" pitchFamily="18" charset="0"/>
            </a:endParaRPr>
          </a:p>
          <a:p>
            <a:endParaRPr lang="en-CA" sz="2400" b="1" dirty="0" smtClean="0">
              <a:latin typeface="Times New Roman" panose="02020603050405020304" pitchFamily="18" charset="0"/>
              <a:cs typeface="Times New Roman" panose="02020603050405020304" pitchFamily="18" charset="0"/>
            </a:endParaRPr>
          </a:p>
          <a:p>
            <a:r>
              <a:rPr lang="en-CA" sz="2400" b="1" dirty="0" smtClean="0">
                <a:latin typeface="Times New Roman" panose="02020603050405020304" pitchFamily="18" charset="0"/>
                <a:cs typeface="Times New Roman" panose="02020603050405020304" pitchFamily="18" charset="0"/>
              </a:rPr>
              <a:t>b. All layers, deselect, similar layers, colour range </a:t>
            </a:r>
          </a:p>
          <a:p>
            <a:r>
              <a:rPr lang="en-CA" sz="2400" dirty="0" smtClean="0">
                <a:latin typeface="Times New Roman" panose="02020603050405020304" pitchFamily="18" charset="0"/>
                <a:cs typeface="Times New Roman" panose="02020603050405020304" pitchFamily="18" charset="0"/>
              </a:rPr>
              <a:t>    -colour range: grabs all areas similar</a:t>
            </a:r>
          </a:p>
          <a:p>
            <a:r>
              <a:rPr lang="en-CA" sz="2400" dirty="0">
                <a:latin typeface="Times New Roman" panose="02020603050405020304" pitchFamily="18" charset="0"/>
                <a:cs typeface="Times New Roman" panose="02020603050405020304" pitchFamily="18" charset="0"/>
              </a:rPr>
              <a:t> </a:t>
            </a:r>
            <a:r>
              <a:rPr lang="en-CA" sz="2400" dirty="0" smtClean="0">
                <a:latin typeface="Times New Roman" panose="02020603050405020304" pitchFamily="18" charset="0"/>
                <a:cs typeface="Times New Roman" panose="02020603050405020304" pitchFamily="18" charset="0"/>
              </a:rPr>
              <a:t>     in colour </a:t>
            </a:r>
          </a:p>
          <a:p>
            <a:endParaRPr lang="en-C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65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66800" y="457200"/>
            <a:ext cx="156485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b="1" dirty="0" smtClean="0">
                <a:cs typeface="Times New Roman" panose="02020603050405020304" pitchFamily="18" charset="0"/>
              </a:rPr>
              <a:t>Filter</a:t>
            </a:r>
            <a:endParaRPr lang="en-US" altLang="en-US" sz="4400" b="1" dirty="0">
              <a:cs typeface="Times New Roman" panose="02020603050405020304" pitchFamily="18" charset="0"/>
            </a:endParaRPr>
          </a:p>
        </p:txBody>
      </p:sp>
      <p:graphicFrame>
        <p:nvGraphicFramePr>
          <p:cNvPr id="50179" name="Object 3"/>
          <p:cNvGraphicFramePr>
            <a:graphicFrameLocks noChangeAspect="1"/>
          </p:cNvGraphicFramePr>
          <p:nvPr/>
        </p:nvGraphicFramePr>
        <p:xfrm>
          <a:off x="1219200" y="1371600"/>
          <a:ext cx="2590800" cy="4876800"/>
        </p:xfrm>
        <a:graphic>
          <a:graphicData uri="http://schemas.openxmlformats.org/presentationml/2006/ole">
            <mc:AlternateContent xmlns:mc="http://schemas.openxmlformats.org/markup-compatibility/2006">
              <mc:Choice xmlns:v="urn:schemas-microsoft-com:vml" Requires="v">
                <p:oleObj spid="_x0000_s6162" name="Bitmap Image" r:id="rId3" imgW="2095793" imgH="3419952" progId="Paint.Picture">
                  <p:embed/>
                </p:oleObj>
              </mc:Choice>
              <mc:Fallback>
                <p:oleObj name="Bitmap Image" r:id="rId3" imgW="2095793" imgH="3419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71600"/>
                        <a:ext cx="2590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0" name="Text Box 4"/>
          <p:cNvSpPr txBox="1">
            <a:spLocks noChangeArrowheads="1"/>
          </p:cNvSpPr>
          <p:nvPr/>
        </p:nvSpPr>
        <p:spPr bwMode="auto">
          <a:xfrm>
            <a:off x="4114800" y="1447800"/>
            <a:ext cx="4945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smtClean="0"/>
              <a:t>a. Various </a:t>
            </a:r>
            <a:r>
              <a:rPr lang="en-US" altLang="en-US" b="1" dirty="0"/>
              <a:t>Kinds of </a:t>
            </a:r>
            <a:r>
              <a:rPr lang="en-US" altLang="ko-KR" b="1" dirty="0">
                <a:ea typeface="굴림" panose="020B0600000101010101" pitchFamily="34" charset="-127"/>
              </a:rPr>
              <a:t>technical </a:t>
            </a:r>
            <a:r>
              <a:rPr lang="en-US" altLang="en-US" b="1" dirty="0"/>
              <a:t>effects </a:t>
            </a:r>
          </a:p>
        </p:txBody>
      </p:sp>
    </p:spTree>
    <p:extLst>
      <p:ext uri="{BB962C8B-B14F-4D97-AF65-F5344CB8AC3E}">
        <p14:creationId xmlns:p14="http://schemas.microsoft.com/office/powerpoint/2010/main" val="3431795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258888" y="457200"/>
            <a:ext cx="138518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4400" b="1" dirty="0" smtClean="0">
                <a:ea typeface="굴림" panose="020B0600000101010101" pitchFamily="34" charset="-127"/>
                <a:cs typeface="Times New Roman" panose="02020603050405020304" pitchFamily="18" charset="0"/>
              </a:rPr>
              <a:t>View</a:t>
            </a:r>
            <a:endParaRPr lang="en-US" altLang="en-US" sz="4400" b="1" dirty="0">
              <a:ea typeface="굴림" panose="020B0600000101010101" pitchFamily="34" charset="-127"/>
              <a:cs typeface="Times New Roman" panose="02020603050405020304" pitchFamily="18" charset="0"/>
            </a:endParaRPr>
          </a:p>
        </p:txBody>
      </p:sp>
      <p:graphicFrame>
        <p:nvGraphicFramePr>
          <p:cNvPr id="51204" name="Object 4"/>
          <p:cNvGraphicFramePr>
            <a:graphicFrameLocks noChangeAspect="1"/>
          </p:cNvGraphicFramePr>
          <p:nvPr/>
        </p:nvGraphicFramePr>
        <p:xfrm>
          <a:off x="1258888" y="1341438"/>
          <a:ext cx="2259012" cy="4968875"/>
        </p:xfrm>
        <a:graphic>
          <a:graphicData uri="http://schemas.openxmlformats.org/presentationml/2006/ole">
            <mc:AlternateContent xmlns:mc="http://schemas.openxmlformats.org/markup-compatibility/2006">
              <mc:Choice xmlns:v="urn:schemas-microsoft-com:vml" Requires="v">
                <p:oleObj spid="_x0000_s7185" name="Bitmap Image" r:id="rId3" imgW="2095793" imgH="4219048" progId="Paint.Picture">
                  <p:embed/>
                </p:oleObj>
              </mc:Choice>
              <mc:Fallback>
                <p:oleObj name="Bitmap Image" r:id="rId3" imgW="2095793" imgH="421904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341438"/>
                        <a:ext cx="2259012"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5" name="Text Box 5"/>
          <p:cNvSpPr txBox="1">
            <a:spLocks noChangeArrowheads="1"/>
          </p:cNvSpPr>
          <p:nvPr/>
        </p:nvSpPr>
        <p:spPr bwMode="auto">
          <a:xfrm>
            <a:off x="3779838" y="1557338"/>
            <a:ext cx="1984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a:ea typeface="굴림" panose="020B0600000101010101" pitchFamily="34" charset="-127"/>
              </a:rPr>
              <a:t>a. Zoom in/out</a:t>
            </a:r>
          </a:p>
          <a:p>
            <a:pPr eaLnBrk="1" hangingPunct="1"/>
            <a:r>
              <a:rPr lang="en-US" altLang="ko-KR">
                <a:ea typeface="굴림" panose="020B0600000101010101" pitchFamily="34" charset="-127"/>
              </a:rPr>
              <a:t>   - Zoom in  </a:t>
            </a:r>
          </a:p>
          <a:p>
            <a:pPr eaLnBrk="1" hangingPunct="1"/>
            <a:r>
              <a:rPr lang="en-US" altLang="ko-KR">
                <a:ea typeface="굴림" panose="020B0600000101010101" pitchFamily="34" charset="-127"/>
              </a:rPr>
              <a:t>   - Zoom out</a:t>
            </a:r>
            <a:endParaRPr lang="en-US" altLang="en-US"/>
          </a:p>
        </p:txBody>
      </p:sp>
      <p:sp>
        <p:nvSpPr>
          <p:cNvPr id="51206" name="Text Box 6"/>
          <p:cNvSpPr txBox="1">
            <a:spLocks noChangeArrowheads="1"/>
          </p:cNvSpPr>
          <p:nvPr/>
        </p:nvSpPr>
        <p:spPr bwMode="auto">
          <a:xfrm>
            <a:off x="3779838" y="3141663"/>
            <a:ext cx="5149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a:ea typeface="굴림" panose="020B0600000101010101" pitchFamily="34" charset="-127"/>
              </a:rPr>
              <a:t>b. Print size</a:t>
            </a:r>
          </a:p>
          <a:p>
            <a:pPr eaLnBrk="1" hangingPunct="1"/>
            <a:r>
              <a:rPr lang="en-US" altLang="ko-KR">
                <a:ea typeface="굴림" panose="020B0600000101010101" pitchFamily="34" charset="-127"/>
              </a:rPr>
              <a:t>   - Help you to print only what you need</a:t>
            </a:r>
            <a:endParaRPr lang="en-US" altLang="en-US"/>
          </a:p>
        </p:txBody>
      </p:sp>
      <p:sp>
        <p:nvSpPr>
          <p:cNvPr id="51207" name="Text Box 7"/>
          <p:cNvSpPr txBox="1">
            <a:spLocks noChangeArrowheads="1"/>
          </p:cNvSpPr>
          <p:nvPr/>
        </p:nvSpPr>
        <p:spPr bwMode="auto">
          <a:xfrm>
            <a:off x="3779838" y="4292600"/>
            <a:ext cx="51387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a:ea typeface="굴림" panose="020B0600000101010101" pitchFamily="34" charset="-127"/>
              </a:rPr>
              <a:t>c. Extras</a:t>
            </a:r>
          </a:p>
          <a:p>
            <a:pPr eaLnBrk="1" hangingPunct="1"/>
            <a:r>
              <a:rPr lang="en-US" altLang="ko-KR" dirty="0">
                <a:ea typeface="굴림" panose="020B0600000101010101" pitchFamily="34" charset="-127"/>
              </a:rPr>
              <a:t>   - Showing horizontal and vertical lines</a:t>
            </a:r>
          </a:p>
          <a:p>
            <a:pPr eaLnBrk="1" hangingPunct="1"/>
            <a:r>
              <a:rPr lang="en-US" altLang="ko-KR" dirty="0">
                <a:ea typeface="굴림" panose="020B0600000101010101" pitchFamily="34" charset="-127"/>
              </a:rPr>
              <a:t>   by dividing into separate sectors</a:t>
            </a:r>
            <a:endParaRPr lang="en-US" altLang="en-US" dirty="0"/>
          </a:p>
        </p:txBody>
      </p:sp>
    </p:spTree>
    <p:extLst>
      <p:ext uri="{BB962C8B-B14F-4D97-AF65-F5344CB8AC3E}">
        <p14:creationId xmlns:p14="http://schemas.microsoft.com/office/powerpoint/2010/main" val="1274820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1116013" y="549275"/>
            <a:ext cx="25276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4400" b="1" dirty="0" smtClean="0">
                <a:ea typeface="굴림" panose="020B0600000101010101" pitchFamily="34" charset="-127"/>
                <a:cs typeface="Times New Roman" panose="02020603050405020304" pitchFamily="18" charset="0"/>
              </a:rPr>
              <a:t>Window</a:t>
            </a:r>
            <a:r>
              <a:rPr lang="en-US" altLang="ko-KR" sz="4400" b="1" dirty="0" smtClean="0">
                <a:latin typeface="Arial" panose="020B0604020202020204" pitchFamily="34" charset="0"/>
                <a:ea typeface="굴림" panose="020B0600000101010101" pitchFamily="34" charset="-127"/>
                <a:cs typeface="Arial" panose="020B0604020202020204" pitchFamily="34" charset="0"/>
              </a:rPr>
              <a:t>s</a:t>
            </a:r>
            <a:endParaRPr lang="en-US" altLang="en-US" sz="4400" b="1" dirty="0">
              <a:latin typeface="Arial" panose="020B0604020202020204" pitchFamily="34" charset="0"/>
              <a:ea typeface="굴림" panose="020B0600000101010101" pitchFamily="34" charset="-127"/>
              <a:cs typeface="Arial" panose="020B0604020202020204" pitchFamily="34" charset="0"/>
            </a:endParaRPr>
          </a:p>
        </p:txBody>
      </p:sp>
      <p:graphicFrame>
        <p:nvGraphicFramePr>
          <p:cNvPr id="52229" name="Object 5"/>
          <p:cNvGraphicFramePr>
            <a:graphicFrameLocks noChangeAspect="1"/>
          </p:cNvGraphicFramePr>
          <p:nvPr/>
        </p:nvGraphicFramePr>
        <p:xfrm>
          <a:off x="1258888" y="1341438"/>
          <a:ext cx="2016125" cy="5184775"/>
        </p:xfrm>
        <a:graphic>
          <a:graphicData uri="http://schemas.openxmlformats.org/presentationml/2006/ole">
            <mc:AlternateContent xmlns:mc="http://schemas.openxmlformats.org/markup-compatibility/2006">
              <mc:Choice xmlns:v="urn:schemas-microsoft-com:vml" Requires="v">
                <p:oleObj spid="_x0000_s8209" name="Bitmap Image" r:id="rId3" imgW="1181265" imgH="4858428" progId="Paint.Picture">
                  <p:embed/>
                </p:oleObj>
              </mc:Choice>
              <mc:Fallback>
                <p:oleObj name="Bitmap Image" r:id="rId3" imgW="1181265" imgH="485842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341438"/>
                        <a:ext cx="20161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0" name="Text Box 6"/>
          <p:cNvSpPr txBox="1">
            <a:spLocks noChangeArrowheads="1"/>
          </p:cNvSpPr>
          <p:nvPr/>
        </p:nvSpPr>
        <p:spPr bwMode="auto">
          <a:xfrm>
            <a:off x="3635375" y="1484313"/>
            <a:ext cx="535197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smtClean="0">
                <a:ea typeface="굴림" panose="020B0600000101010101" pitchFamily="34" charset="-127"/>
              </a:rPr>
              <a:t>a. The </a:t>
            </a:r>
            <a:r>
              <a:rPr lang="en-US" altLang="ko-KR" dirty="0">
                <a:ea typeface="굴림" panose="020B0600000101010101" pitchFamily="34" charset="-127"/>
              </a:rPr>
              <a:t>same function with “view” in other</a:t>
            </a:r>
          </a:p>
          <a:p>
            <a:pPr eaLnBrk="1" hangingPunct="1"/>
            <a:r>
              <a:rPr lang="en-US" altLang="ko-KR" dirty="0">
                <a:ea typeface="굴림" panose="020B0600000101010101" pitchFamily="34" charset="-127"/>
              </a:rPr>
              <a:t>Windows applications such as MS-Office</a:t>
            </a:r>
          </a:p>
          <a:p>
            <a:pPr eaLnBrk="1" hangingPunct="1"/>
            <a:endParaRPr lang="en-US" altLang="ko-KR" dirty="0">
              <a:ea typeface="굴림" panose="020B0600000101010101" pitchFamily="34" charset="-127"/>
            </a:endParaRPr>
          </a:p>
          <a:p>
            <a:pPr eaLnBrk="1" hangingPunct="1"/>
            <a:r>
              <a:rPr lang="en-US" altLang="ko-KR" dirty="0" smtClean="0">
                <a:ea typeface="굴림" panose="020B0600000101010101" pitchFamily="34" charset="-127"/>
                <a:sym typeface="Wingdings" panose="05000000000000000000" pitchFamily="2" charset="2"/>
              </a:rPr>
              <a:t>b. You </a:t>
            </a:r>
            <a:r>
              <a:rPr lang="en-US" altLang="ko-KR" dirty="0">
                <a:ea typeface="굴림" panose="020B0600000101010101" pitchFamily="34" charset="-127"/>
                <a:sym typeface="Wingdings" panose="05000000000000000000" pitchFamily="2" charset="2"/>
              </a:rPr>
              <a:t>can select what you want to make</a:t>
            </a:r>
          </a:p>
          <a:p>
            <a:pPr eaLnBrk="1" hangingPunct="1">
              <a:buFont typeface="Wingdings" panose="05000000000000000000" pitchFamily="2" charset="2"/>
              <a:buNone/>
            </a:pPr>
            <a:r>
              <a:rPr lang="en-US" altLang="ko-KR" dirty="0">
                <a:ea typeface="굴림" panose="020B0600000101010101" pitchFamily="34" charset="-127"/>
                <a:sym typeface="Wingdings" panose="05000000000000000000" pitchFamily="2" charset="2"/>
              </a:rPr>
              <a:t> visible </a:t>
            </a:r>
            <a:r>
              <a:rPr lang="en-US" altLang="ko-KR" dirty="0">
                <a:ea typeface="굴림" panose="020B0600000101010101" pitchFamily="34" charset="-127"/>
              </a:rPr>
              <a:t>on your page and what you don’t </a:t>
            </a:r>
          </a:p>
          <a:p>
            <a:pPr eaLnBrk="1" hangingPunct="1">
              <a:buFont typeface="Wingdings" panose="05000000000000000000" pitchFamily="2" charset="2"/>
              <a:buNone/>
            </a:pPr>
            <a:r>
              <a:rPr lang="en-US" altLang="ko-KR" dirty="0">
                <a:ea typeface="굴림" panose="020B0600000101010101" pitchFamily="34" charset="-127"/>
              </a:rPr>
              <a:t> want to make visible on your page</a:t>
            </a:r>
            <a:endParaRPr lang="en-US" altLang="en-US" dirty="0"/>
          </a:p>
        </p:txBody>
      </p:sp>
    </p:spTree>
    <p:extLst>
      <p:ext uri="{BB962C8B-B14F-4D97-AF65-F5344CB8AC3E}">
        <p14:creationId xmlns:p14="http://schemas.microsoft.com/office/powerpoint/2010/main" val="1758458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32"/>
          <a:stretch/>
        </p:blipFill>
        <p:spPr bwMode="auto">
          <a:xfrm>
            <a:off x="798520" y="609113"/>
            <a:ext cx="7842830" cy="554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a:stCxn id="16" idx="3"/>
          </p:cNvCxnSpPr>
          <p:nvPr/>
        </p:nvCxnSpPr>
        <p:spPr>
          <a:xfrm>
            <a:off x="6809357" y="3625334"/>
            <a:ext cx="498339" cy="7922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42112" y="3440668"/>
            <a:ext cx="116724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Panels</a:t>
            </a:r>
            <a:endParaRPr lang="en-US" dirty="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6809357" y="2494549"/>
            <a:ext cx="469915" cy="11307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780933" y="1693707"/>
            <a:ext cx="401385" cy="17469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53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685800" y="620713"/>
            <a:ext cx="555303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5400" b="1" dirty="0" smtClean="0">
                <a:ea typeface="굴림" panose="020B0600000101010101" pitchFamily="34" charset="-127"/>
                <a:cs typeface="Times New Roman" panose="02020603050405020304" pitchFamily="18" charset="0"/>
              </a:rPr>
              <a:t>Panels (Palettes)</a:t>
            </a:r>
            <a:endParaRPr lang="en-US" altLang="en-US" sz="5400" b="1" dirty="0">
              <a:ea typeface="굴림" panose="020B0600000101010101" pitchFamily="34" charset="-127"/>
              <a:cs typeface="Times New Roman" panose="02020603050405020304" pitchFamily="18" charset="0"/>
            </a:endParaRPr>
          </a:p>
        </p:txBody>
      </p:sp>
      <p:sp>
        <p:nvSpPr>
          <p:cNvPr id="65542" name="Text Box 6"/>
          <p:cNvSpPr txBox="1">
            <a:spLocks noChangeArrowheads="1"/>
          </p:cNvSpPr>
          <p:nvPr/>
        </p:nvSpPr>
        <p:spPr bwMode="auto">
          <a:xfrm>
            <a:off x="1403350" y="1700213"/>
            <a:ext cx="400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err="1" smtClean="0">
                <a:ea typeface="굴림" panose="020B0600000101010101" pitchFamily="34" charset="-127"/>
              </a:rPr>
              <a:t>Colour</a:t>
            </a:r>
            <a:r>
              <a:rPr lang="en-US" altLang="ko-KR" dirty="0" smtClean="0">
                <a:ea typeface="굴림" panose="020B0600000101010101" pitchFamily="34" charset="-127"/>
              </a:rPr>
              <a:t>/Swatches/Styles </a:t>
            </a:r>
            <a:r>
              <a:rPr lang="en-US" altLang="ko-KR" dirty="0" smtClean="0">
                <a:ea typeface="굴림" panose="020B0600000101010101" pitchFamily="34" charset="-127"/>
              </a:rPr>
              <a:t>Panels</a:t>
            </a:r>
            <a:endParaRPr lang="en-US" altLang="en-US" dirty="0"/>
          </a:p>
        </p:txBody>
      </p:sp>
      <p:sp>
        <p:nvSpPr>
          <p:cNvPr id="65543" name="Text Box 7"/>
          <p:cNvSpPr txBox="1">
            <a:spLocks noChangeArrowheads="1"/>
          </p:cNvSpPr>
          <p:nvPr/>
        </p:nvSpPr>
        <p:spPr bwMode="auto">
          <a:xfrm>
            <a:off x="1403350" y="2375640"/>
            <a:ext cx="350929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smtClean="0">
                <a:ea typeface="굴림" panose="020B0600000101010101" pitchFamily="34" charset="-127"/>
              </a:rPr>
              <a:t>History Panel</a:t>
            </a:r>
          </a:p>
          <a:p>
            <a:pPr eaLnBrk="1" hangingPunct="1"/>
            <a:endParaRPr lang="en-US" altLang="en-US" dirty="0" smtClean="0">
              <a:ea typeface="굴림" panose="020B0600000101010101" pitchFamily="34" charset="-127"/>
            </a:endParaRPr>
          </a:p>
          <a:p>
            <a:pPr eaLnBrk="1" hangingPunct="1"/>
            <a:r>
              <a:rPr lang="en-US" altLang="en-US" dirty="0" smtClean="0">
                <a:ea typeface="굴림" panose="020B0600000101010101" pitchFamily="34" charset="-127"/>
              </a:rPr>
              <a:t>Adjustments/Masks Panels</a:t>
            </a:r>
            <a:endParaRPr lang="en-US" altLang="en-US" dirty="0">
              <a:ea typeface="굴림" panose="020B0600000101010101" pitchFamily="34" charset="-127"/>
            </a:endParaRPr>
          </a:p>
          <a:p>
            <a:pPr eaLnBrk="1" hangingPunct="1"/>
            <a:endParaRPr lang="en-US" altLang="en-US" dirty="0"/>
          </a:p>
        </p:txBody>
      </p:sp>
      <p:sp>
        <p:nvSpPr>
          <p:cNvPr id="65544" name="Text Box 8"/>
          <p:cNvSpPr txBox="1">
            <a:spLocks noChangeArrowheads="1"/>
          </p:cNvSpPr>
          <p:nvPr/>
        </p:nvSpPr>
        <p:spPr bwMode="auto">
          <a:xfrm>
            <a:off x="1375117" y="3776415"/>
            <a:ext cx="19014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smtClean="0">
                <a:ea typeface="굴림" panose="020B0600000101010101" pitchFamily="34" charset="-127"/>
              </a:rPr>
              <a:t>Layers Panels</a:t>
            </a:r>
          </a:p>
        </p:txBody>
      </p:sp>
      <p:graphicFrame>
        <p:nvGraphicFramePr>
          <p:cNvPr id="65545" name="Object 9"/>
          <p:cNvGraphicFramePr>
            <a:graphicFrameLocks noChangeAspect="1"/>
          </p:cNvGraphicFramePr>
          <p:nvPr>
            <p:extLst>
              <p:ext uri="{D42A27DB-BD31-4B8C-83A1-F6EECF244321}">
                <p14:modId xmlns:p14="http://schemas.microsoft.com/office/powerpoint/2010/main" val="3367478353"/>
              </p:ext>
            </p:extLst>
          </p:nvPr>
        </p:nvGraphicFramePr>
        <p:xfrm>
          <a:off x="6309432" y="381000"/>
          <a:ext cx="2226556" cy="5956430"/>
        </p:xfrm>
        <a:graphic>
          <a:graphicData uri="http://schemas.openxmlformats.org/presentationml/2006/ole">
            <mc:AlternateContent xmlns:mc="http://schemas.openxmlformats.org/markup-compatibility/2006">
              <mc:Choice xmlns:v="urn:schemas-microsoft-com:vml" Requires="v">
                <p:oleObj spid="_x0000_s13325" name="Bitmap Image" r:id="rId3" imgW="1991003" imgH="5323810" progId="Paint.Picture">
                  <p:embed/>
                </p:oleObj>
              </mc:Choice>
              <mc:Fallback>
                <p:oleObj name="Bitmap Image" r:id="rId3" imgW="1991003" imgH="53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32" y="381000"/>
                        <a:ext cx="2226556" cy="5956430"/>
                      </a:xfrm>
                      <a:prstGeom prst="rect">
                        <a:avLst/>
                      </a:prstGeom>
                      <a:noFill/>
                      <a:ln>
                        <a:noFill/>
                      </a:ln>
                      <a:effectLst/>
                    </p:spPr>
                  </p:pic>
                </p:oleObj>
              </mc:Fallback>
            </mc:AlternateContent>
          </a:graphicData>
        </a:graphic>
      </p:graphicFrame>
      <p:sp>
        <p:nvSpPr>
          <p:cNvPr id="65546" name="Line 10"/>
          <p:cNvSpPr>
            <a:spLocks noChangeShapeType="1"/>
          </p:cNvSpPr>
          <p:nvPr/>
        </p:nvSpPr>
        <p:spPr bwMode="auto">
          <a:xfrm flipV="1">
            <a:off x="5406368" y="1378744"/>
            <a:ext cx="910433" cy="45005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5547" name="Line 11"/>
          <p:cNvSpPr>
            <a:spLocks noChangeShapeType="1"/>
          </p:cNvSpPr>
          <p:nvPr/>
        </p:nvSpPr>
        <p:spPr bwMode="auto">
          <a:xfrm flipV="1">
            <a:off x="3421183" y="2234742"/>
            <a:ext cx="2809840" cy="35605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5548" name="Line 12"/>
          <p:cNvSpPr>
            <a:spLocks noChangeShapeType="1"/>
          </p:cNvSpPr>
          <p:nvPr/>
        </p:nvSpPr>
        <p:spPr bwMode="auto">
          <a:xfrm flipV="1">
            <a:off x="3421183" y="4086196"/>
            <a:ext cx="28098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2" name="TextBox 1"/>
          <p:cNvSpPr txBox="1"/>
          <p:nvPr/>
        </p:nvSpPr>
        <p:spPr>
          <a:xfrm>
            <a:off x="457200" y="4583104"/>
            <a:ext cx="5638800" cy="1421928"/>
          </a:xfrm>
          <a:prstGeom prst="rect">
            <a:avLst/>
          </a:prstGeom>
          <a:noFill/>
        </p:spPr>
        <p:txBody>
          <a:bodyPr wrap="square" rtlCol="0">
            <a:spAutoFit/>
          </a:bodyPr>
          <a:lstStyle/>
          <a:p>
            <a:pPr marL="285750" indent="-285750">
              <a:lnSpc>
                <a:spcPct val="80000"/>
              </a:lnSpc>
              <a:buFont typeface="Arial" charset="0"/>
              <a:buChar char="•"/>
            </a:pPr>
            <a:r>
              <a:rPr lang="en-US" altLang="en-US" dirty="0" smtClean="0"/>
              <a:t>19 panels/palettes </a:t>
            </a:r>
            <a:r>
              <a:rPr lang="en-US" altLang="en-US" dirty="0"/>
              <a:t>available from the Windows </a:t>
            </a:r>
            <a:r>
              <a:rPr lang="en-US" altLang="en-US" dirty="0" smtClean="0"/>
              <a:t>menu, only </a:t>
            </a:r>
            <a:r>
              <a:rPr lang="en-US" altLang="en-US" dirty="0"/>
              <a:t>need a few up all the </a:t>
            </a:r>
            <a:r>
              <a:rPr lang="en-US" altLang="en-US" dirty="0" smtClean="0"/>
              <a:t>time</a:t>
            </a:r>
          </a:p>
          <a:p>
            <a:pPr marL="285750" indent="-285750">
              <a:lnSpc>
                <a:spcPct val="80000"/>
              </a:lnSpc>
              <a:buFont typeface="Arial" charset="0"/>
              <a:buChar char="•"/>
            </a:pPr>
            <a:endParaRPr lang="en-US" altLang="en-US" dirty="0" smtClean="0"/>
          </a:p>
          <a:p>
            <a:pPr marL="285750" indent="-285750">
              <a:lnSpc>
                <a:spcPct val="80000"/>
              </a:lnSpc>
              <a:buFont typeface="Arial" charset="0"/>
              <a:buChar char="•"/>
            </a:pPr>
            <a:r>
              <a:rPr lang="en-US" altLang="en-US" dirty="0"/>
              <a:t>Pull up others </a:t>
            </a:r>
            <a:r>
              <a:rPr lang="en-US" altLang="en-US" dirty="0" smtClean="0"/>
              <a:t>as </a:t>
            </a:r>
            <a:r>
              <a:rPr lang="en-US" altLang="en-US" dirty="0"/>
              <a:t>needed</a:t>
            </a:r>
          </a:p>
          <a:p>
            <a:pPr marL="285750" indent="-285750">
              <a:lnSpc>
                <a:spcPct val="80000"/>
              </a:lnSpc>
              <a:buFont typeface="Arial" charset="0"/>
              <a:buChar char="•"/>
            </a:pPr>
            <a:endParaRPr lang="en-US" altLang="en-US" dirty="0" smtClean="0"/>
          </a:p>
          <a:p>
            <a:pPr marL="285750" indent="-285750">
              <a:lnSpc>
                <a:spcPct val="80000"/>
              </a:lnSpc>
              <a:buFont typeface="Arial" charset="0"/>
              <a:buChar char="•"/>
            </a:pPr>
            <a:endParaRPr lang="en-US" altLang="en-US" dirty="0"/>
          </a:p>
        </p:txBody>
      </p:sp>
      <p:sp>
        <p:nvSpPr>
          <p:cNvPr id="12" name="Line 12"/>
          <p:cNvSpPr>
            <a:spLocks noChangeShapeType="1"/>
          </p:cNvSpPr>
          <p:nvPr/>
        </p:nvSpPr>
        <p:spPr bwMode="auto">
          <a:xfrm>
            <a:off x="4953000" y="3429000"/>
            <a:ext cx="1278023" cy="21555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Tree>
    <p:extLst>
      <p:ext uri="{BB962C8B-B14F-4D97-AF65-F5344CB8AC3E}">
        <p14:creationId xmlns:p14="http://schemas.microsoft.com/office/powerpoint/2010/main" val="190070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1065166" y="609600"/>
            <a:ext cx="7391400" cy="755650"/>
          </a:xfrm>
        </p:spPr>
        <p:txBody>
          <a:bodyPr>
            <a:noAutofit/>
          </a:bodyPr>
          <a:lstStyle/>
          <a:p>
            <a:pPr eaLnBrk="1" hangingPunct="1"/>
            <a:r>
              <a:rPr lang="en-US" altLang="en-US" sz="5400" b="1" dirty="0" smtClean="0">
                <a:solidFill>
                  <a:schemeClr val="tx1"/>
                </a:solidFill>
                <a:effectLst/>
                <a:latin typeface="Times New Roman" panose="02020603050405020304" pitchFamily="18" charset="0"/>
                <a:cs typeface="Times New Roman" panose="02020603050405020304" pitchFamily="18" charset="0"/>
              </a:rPr>
              <a:t>Understanding Images</a:t>
            </a:r>
          </a:p>
        </p:txBody>
      </p:sp>
      <p:sp>
        <p:nvSpPr>
          <p:cNvPr id="9219" name="Rectangle 8"/>
          <p:cNvSpPr>
            <a:spLocks noGrp="1" noChangeArrowheads="1"/>
          </p:cNvSpPr>
          <p:nvPr>
            <p:ph type="body" sz="half" idx="1"/>
          </p:nvPr>
        </p:nvSpPr>
        <p:spPr>
          <a:xfrm>
            <a:off x="1081088" y="1676400"/>
            <a:ext cx="6861175" cy="4248150"/>
          </a:xfrm>
        </p:spPr>
        <p:txBody>
          <a:bodyPr>
            <a:normAutofit fontScale="92500" lnSpcReduction="10000"/>
          </a:bodyPr>
          <a:lstStyle/>
          <a:p>
            <a:pPr eaLnBrk="1" hangingPunct="1"/>
            <a:r>
              <a:rPr lang="en-US" altLang="en-US" sz="3200" dirty="0" smtClean="0">
                <a:solidFill>
                  <a:schemeClr val="tx1"/>
                </a:solidFill>
                <a:effectLst/>
                <a:latin typeface="Times New Roman" panose="02020603050405020304" pitchFamily="18" charset="0"/>
                <a:cs typeface="Times New Roman" panose="02020603050405020304" pitchFamily="18" charset="0"/>
              </a:rPr>
              <a:t>An image is made up of dots called </a:t>
            </a:r>
            <a:r>
              <a:rPr lang="en-US" altLang="en-US" sz="3200" b="1" dirty="0" smtClean="0">
                <a:solidFill>
                  <a:schemeClr val="tx1"/>
                </a:solidFill>
                <a:effectLst/>
                <a:latin typeface="Times New Roman" panose="02020603050405020304" pitchFamily="18" charset="0"/>
                <a:cs typeface="Times New Roman" panose="02020603050405020304" pitchFamily="18" charset="0"/>
              </a:rPr>
              <a:t>pixels</a:t>
            </a:r>
          </a:p>
          <a:p>
            <a:pPr eaLnBrk="1" hangingPunct="1"/>
            <a:r>
              <a:rPr lang="en-US" altLang="en-US" sz="3200" dirty="0" smtClean="0">
                <a:solidFill>
                  <a:schemeClr val="tx1"/>
                </a:solidFill>
                <a:effectLst/>
                <a:latin typeface="Times New Roman" panose="02020603050405020304" pitchFamily="18" charset="0"/>
                <a:cs typeface="Times New Roman" panose="02020603050405020304" pitchFamily="18" charset="0"/>
              </a:rPr>
              <a:t>In Photoshop, you can add, delete, or modify individual pixels or groups of pixels</a:t>
            </a:r>
          </a:p>
          <a:p>
            <a:pPr>
              <a:lnSpc>
                <a:spcPct val="90000"/>
              </a:lnSpc>
            </a:pPr>
            <a:r>
              <a:rPr lang="en-US" altLang="en-US" sz="3200" dirty="0">
                <a:solidFill>
                  <a:schemeClr val="tx1"/>
                </a:solidFill>
                <a:effectLst/>
                <a:latin typeface="Times New Roman" panose="02020603050405020304" pitchFamily="18" charset="0"/>
                <a:cs typeface="Times New Roman" panose="02020603050405020304" pitchFamily="18" charset="0"/>
              </a:rPr>
              <a:t>Size of pixel depends on resolution</a:t>
            </a:r>
          </a:p>
          <a:p>
            <a:pPr lvl="1">
              <a:lnSpc>
                <a:spcPct val="90000"/>
              </a:lnSpc>
            </a:pPr>
            <a:r>
              <a:rPr lang="en-US" altLang="en-US" sz="3200" dirty="0">
                <a:solidFill>
                  <a:schemeClr val="tx1"/>
                </a:solidFill>
                <a:effectLst/>
                <a:latin typeface="Times New Roman" panose="02020603050405020304" pitchFamily="18" charset="0"/>
                <a:cs typeface="Times New Roman" panose="02020603050405020304" pitchFamily="18" charset="0"/>
              </a:rPr>
              <a:t>Typical web image: 72 dpi </a:t>
            </a:r>
          </a:p>
          <a:p>
            <a:pPr lvl="1">
              <a:lnSpc>
                <a:spcPct val="90000"/>
              </a:lnSpc>
            </a:pPr>
            <a:r>
              <a:rPr lang="en-US" altLang="en-US" sz="3200" dirty="0">
                <a:solidFill>
                  <a:schemeClr val="tx1"/>
                </a:solidFill>
                <a:effectLst/>
                <a:latin typeface="Times New Roman" panose="02020603050405020304" pitchFamily="18" charset="0"/>
                <a:cs typeface="Times New Roman" panose="02020603050405020304" pitchFamily="18" charset="0"/>
              </a:rPr>
              <a:t>Typical print image: 300 dpi or higher </a:t>
            </a:r>
          </a:p>
          <a:p>
            <a:pPr eaLnBrk="1" hangingPunct="1"/>
            <a:endParaRPr lang="en-US" altLang="en-US" sz="3200" dirty="0" smtClean="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196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1042988" y="476250"/>
            <a:ext cx="759053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4400" b="1" dirty="0" smtClean="0">
                <a:latin typeface="Arial" panose="020B0604020202020204" pitchFamily="34" charset="0"/>
                <a:ea typeface="굴림" panose="020B0600000101010101" pitchFamily="34" charset="-127"/>
                <a:cs typeface="Arial" panose="020B0604020202020204" pitchFamily="34" charset="0"/>
              </a:rPr>
              <a:t>Color/Swatch/Styles Panels</a:t>
            </a:r>
            <a:endParaRPr lang="en-US" altLang="en-US" sz="4400" b="1" dirty="0">
              <a:latin typeface="Arial" panose="020B0604020202020204" pitchFamily="34" charset="0"/>
              <a:ea typeface="굴림" panose="020B0600000101010101" pitchFamily="34" charset="-127"/>
              <a:cs typeface="Arial" panose="020B0604020202020204" pitchFamily="34" charset="0"/>
            </a:endParaRPr>
          </a:p>
        </p:txBody>
      </p:sp>
      <p:graphicFrame>
        <p:nvGraphicFramePr>
          <p:cNvPr id="59405" name="Object 13"/>
          <p:cNvGraphicFramePr>
            <a:graphicFrameLocks noChangeAspect="1"/>
          </p:cNvGraphicFramePr>
          <p:nvPr>
            <p:extLst>
              <p:ext uri="{D42A27DB-BD31-4B8C-83A1-F6EECF244321}">
                <p14:modId xmlns:p14="http://schemas.microsoft.com/office/powerpoint/2010/main" val="2102467582"/>
              </p:ext>
            </p:extLst>
          </p:nvPr>
        </p:nvGraphicFramePr>
        <p:xfrm>
          <a:off x="1219200" y="3284538"/>
          <a:ext cx="1981200" cy="1266825"/>
        </p:xfrm>
        <a:graphic>
          <a:graphicData uri="http://schemas.openxmlformats.org/presentationml/2006/ole">
            <mc:AlternateContent xmlns:mc="http://schemas.openxmlformats.org/markup-compatibility/2006">
              <mc:Choice xmlns:v="urn:schemas-microsoft-com:vml" Requires="v">
                <p:oleObj spid="_x0000_s14377" name="Bitmap Image" r:id="rId3" imgW="1980952" imgH="1267002" progId="Paint.Picture">
                  <p:embed/>
                </p:oleObj>
              </mc:Choice>
              <mc:Fallback>
                <p:oleObj name="Bitmap Image" r:id="rId3" imgW="1980952" imgH="1267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284538"/>
                        <a:ext cx="19812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6" name="Object 14"/>
          <p:cNvGraphicFramePr>
            <a:graphicFrameLocks noChangeAspect="1"/>
          </p:cNvGraphicFramePr>
          <p:nvPr>
            <p:extLst>
              <p:ext uri="{D42A27DB-BD31-4B8C-83A1-F6EECF244321}">
                <p14:modId xmlns:p14="http://schemas.microsoft.com/office/powerpoint/2010/main" val="1477084153"/>
              </p:ext>
            </p:extLst>
          </p:nvPr>
        </p:nvGraphicFramePr>
        <p:xfrm>
          <a:off x="1295400" y="4944080"/>
          <a:ext cx="1990725" cy="1276350"/>
        </p:xfrm>
        <a:graphic>
          <a:graphicData uri="http://schemas.openxmlformats.org/presentationml/2006/ole">
            <mc:AlternateContent xmlns:mc="http://schemas.openxmlformats.org/markup-compatibility/2006">
              <mc:Choice xmlns:v="urn:schemas-microsoft-com:vml" Requires="v">
                <p:oleObj spid="_x0000_s14378" name="Bitmap Image" r:id="rId5" imgW="1991003" imgH="1276190" progId="Paint.Picture">
                  <p:embed/>
                </p:oleObj>
              </mc:Choice>
              <mc:Fallback>
                <p:oleObj name="Bitmap Image" r:id="rId5" imgW="1991003" imgH="127619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944080"/>
                        <a:ext cx="19907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07" name="Text Box 15"/>
          <p:cNvSpPr txBox="1">
            <a:spLocks noChangeArrowheads="1"/>
          </p:cNvSpPr>
          <p:nvPr/>
        </p:nvSpPr>
        <p:spPr bwMode="auto">
          <a:xfrm>
            <a:off x="3419475" y="1326396"/>
            <a:ext cx="5495925"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err="1" smtClean="0">
                <a:ea typeface="굴림" panose="020B0600000101010101" pitchFamily="34" charset="-127"/>
                <a:cs typeface="Times New Roman" panose="02020603050405020304" pitchFamily="18" charset="0"/>
              </a:rPr>
              <a:t>Colour</a:t>
            </a:r>
            <a:r>
              <a:rPr lang="en-US" altLang="ko-KR" dirty="0" smtClean="0">
                <a:ea typeface="굴림" panose="020B0600000101010101" pitchFamily="34" charset="-127"/>
                <a:cs typeface="Times New Roman" panose="02020603050405020304" pitchFamily="18" charset="0"/>
              </a:rPr>
              <a:t> </a:t>
            </a:r>
            <a:r>
              <a:rPr lang="en-US" altLang="ko-KR" dirty="0" smtClean="0">
                <a:ea typeface="굴림" panose="020B0600000101010101" pitchFamily="34" charset="-127"/>
                <a:cs typeface="Times New Roman" panose="02020603050405020304" pitchFamily="18" charset="0"/>
              </a:rPr>
              <a:t>Panel: </a:t>
            </a:r>
            <a:r>
              <a:rPr lang="en-US" altLang="ko-KR" dirty="0">
                <a:ea typeface="굴림" panose="020B0600000101010101" pitchFamily="34" charset="-127"/>
                <a:cs typeface="Times New Roman" panose="02020603050405020304" pitchFamily="18" charset="0"/>
              </a:rPr>
              <a:t>Mix the </a:t>
            </a:r>
            <a:r>
              <a:rPr lang="en-US" altLang="ko-KR" dirty="0" err="1" smtClean="0">
                <a:ea typeface="굴림" panose="020B0600000101010101" pitchFamily="34" charset="-127"/>
                <a:cs typeface="Times New Roman" panose="02020603050405020304" pitchFamily="18" charset="0"/>
              </a:rPr>
              <a:t>colour</a:t>
            </a:r>
            <a:r>
              <a:rPr lang="en-US" altLang="ko-KR" dirty="0" smtClean="0">
                <a:ea typeface="굴림" panose="020B0600000101010101" pitchFamily="34" charset="-127"/>
                <a:cs typeface="Times New Roman" panose="02020603050405020304" pitchFamily="18" charset="0"/>
              </a:rPr>
              <a:t> </a:t>
            </a:r>
            <a:r>
              <a:rPr lang="en-US" altLang="ko-KR" dirty="0">
                <a:ea typeface="굴림" panose="020B0600000101010101" pitchFamily="34" charset="-127"/>
                <a:cs typeface="Times New Roman" panose="02020603050405020304" pitchFamily="18" charset="0"/>
              </a:rPr>
              <a:t>(basically</a:t>
            </a:r>
          </a:p>
          <a:p>
            <a:pPr eaLnBrk="1" hangingPunct="1"/>
            <a:r>
              <a:rPr lang="en-US" altLang="ko-KR" dirty="0">
                <a:ea typeface="굴림" panose="020B0600000101010101" pitchFamily="34" charset="-127"/>
                <a:cs typeface="Times New Roman" panose="02020603050405020304" pitchFamily="18" charset="0"/>
              </a:rPr>
              <a:t> RGB </a:t>
            </a:r>
            <a:r>
              <a:rPr lang="en-US" altLang="ko-KR" dirty="0" err="1" smtClean="0">
                <a:ea typeface="굴림" panose="020B0600000101010101" pitchFamily="34" charset="-127"/>
                <a:cs typeface="Times New Roman" panose="02020603050405020304" pitchFamily="18" charset="0"/>
              </a:rPr>
              <a:t>colours</a:t>
            </a:r>
            <a:r>
              <a:rPr lang="en-US" altLang="ko-KR" dirty="0">
                <a:ea typeface="굴림" panose="020B0600000101010101" pitchFamily="34" charset="-127"/>
                <a:cs typeface="Times New Roman" panose="02020603050405020304" pitchFamily="18" charset="0"/>
              </a:rPr>
              <a:t>) and select it for the </a:t>
            </a:r>
          </a:p>
          <a:p>
            <a:pPr eaLnBrk="1" hangingPunct="1"/>
            <a:r>
              <a:rPr lang="en-US" altLang="ko-KR" dirty="0">
                <a:ea typeface="굴림" panose="020B0600000101010101" pitchFamily="34" charset="-127"/>
                <a:cs typeface="Times New Roman" panose="02020603050405020304" pitchFamily="18" charset="0"/>
              </a:rPr>
              <a:t> foreground </a:t>
            </a:r>
            <a:r>
              <a:rPr lang="en-US" altLang="ko-KR" dirty="0">
                <a:ea typeface="굴림" panose="020B0600000101010101" pitchFamily="34" charset="-127"/>
              </a:rPr>
              <a:t>and background </a:t>
            </a:r>
            <a:r>
              <a:rPr lang="en-US" altLang="ko-KR" dirty="0" err="1" smtClean="0">
                <a:ea typeface="굴림" panose="020B0600000101010101" pitchFamily="34" charset="-127"/>
              </a:rPr>
              <a:t>colours</a:t>
            </a:r>
            <a:r>
              <a:rPr lang="en-US" altLang="ko-KR" dirty="0">
                <a:ea typeface="굴림" panose="020B0600000101010101" pitchFamily="34" charset="-127"/>
              </a:rPr>
              <a:t>.</a:t>
            </a:r>
          </a:p>
          <a:p>
            <a:pPr eaLnBrk="1" hangingPunct="1"/>
            <a:r>
              <a:rPr lang="en-US" altLang="ko-KR" dirty="0">
                <a:ea typeface="굴림" panose="020B0600000101010101" pitchFamily="34" charset="-127"/>
              </a:rPr>
              <a:t>     </a:t>
            </a:r>
            <a:r>
              <a:rPr lang="en-US" altLang="ko-KR" sz="2000" dirty="0" smtClean="0">
                <a:ea typeface="굴림" panose="020B0600000101010101" pitchFamily="34" charset="-127"/>
              </a:rPr>
              <a:t>In </a:t>
            </a:r>
            <a:r>
              <a:rPr lang="en-US" altLang="ko-KR" sz="2000" dirty="0">
                <a:ea typeface="굴림" panose="020B0600000101010101" pitchFamily="34" charset="-127"/>
              </a:rPr>
              <a:t>case of another </a:t>
            </a:r>
            <a:r>
              <a:rPr lang="en-US" altLang="ko-KR" sz="2000" dirty="0" err="1" smtClean="0">
                <a:ea typeface="굴림" panose="020B0600000101010101" pitchFamily="34" charset="-127"/>
              </a:rPr>
              <a:t>colour</a:t>
            </a:r>
            <a:r>
              <a:rPr lang="en-US" altLang="ko-KR" sz="2000" dirty="0" smtClean="0">
                <a:ea typeface="굴림" panose="020B0600000101010101" pitchFamily="34" charset="-127"/>
              </a:rPr>
              <a:t> </a:t>
            </a:r>
            <a:r>
              <a:rPr lang="en-US" altLang="ko-KR" sz="2000" dirty="0">
                <a:ea typeface="굴림" panose="020B0600000101010101" pitchFamily="34" charset="-127"/>
              </a:rPr>
              <a:t>type, you can </a:t>
            </a:r>
          </a:p>
          <a:p>
            <a:pPr eaLnBrk="1" hangingPunct="1"/>
            <a:r>
              <a:rPr lang="en-US" altLang="ko-KR" sz="2000" dirty="0">
                <a:ea typeface="굴림" panose="020B0600000101010101" pitchFamily="34" charset="-127"/>
              </a:rPr>
              <a:t>      choose it among the list of the </a:t>
            </a:r>
            <a:r>
              <a:rPr lang="en-US" altLang="ko-KR" sz="2000" u="sng" dirty="0">
                <a:solidFill>
                  <a:schemeClr val="hlink"/>
                </a:solidFill>
                <a:ea typeface="굴림" panose="020B0600000101010101" pitchFamily="34" charset="-127"/>
              </a:rPr>
              <a:t>pop-up</a:t>
            </a:r>
            <a:r>
              <a:rPr lang="en-US" altLang="ko-KR" sz="2000" dirty="0">
                <a:ea typeface="굴림" panose="020B0600000101010101" pitchFamily="34" charset="-127"/>
              </a:rPr>
              <a:t> menu</a:t>
            </a:r>
            <a:endParaRPr lang="en-US" altLang="en-US" sz="2000" dirty="0">
              <a:cs typeface="Times New Roman" panose="02020603050405020304" pitchFamily="18" charset="0"/>
            </a:endParaRPr>
          </a:p>
        </p:txBody>
      </p:sp>
      <p:sp>
        <p:nvSpPr>
          <p:cNvPr id="59411" name="Line 19"/>
          <p:cNvSpPr>
            <a:spLocks noChangeShapeType="1"/>
          </p:cNvSpPr>
          <p:nvPr/>
        </p:nvSpPr>
        <p:spPr bwMode="auto">
          <a:xfrm flipH="1" flipV="1">
            <a:off x="3419475" y="1628775"/>
            <a:ext cx="3960813" cy="1296988"/>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59412" name="Text Box 20"/>
          <p:cNvSpPr txBox="1">
            <a:spLocks noChangeArrowheads="1"/>
          </p:cNvSpPr>
          <p:nvPr/>
        </p:nvSpPr>
        <p:spPr bwMode="auto">
          <a:xfrm>
            <a:off x="3419475" y="3284538"/>
            <a:ext cx="50770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ko-KR" dirty="0" smtClean="0">
              <a:ea typeface="굴림" panose="020B0600000101010101" pitchFamily="34" charset="-127"/>
              <a:cs typeface="Times New Roman" panose="02020603050405020304" pitchFamily="18" charset="0"/>
            </a:endParaRPr>
          </a:p>
          <a:p>
            <a:pPr eaLnBrk="1" hangingPunct="1"/>
            <a:r>
              <a:rPr lang="en-US" altLang="ko-KR" dirty="0" smtClean="0">
                <a:ea typeface="굴림" panose="020B0600000101010101" pitchFamily="34" charset="-127"/>
                <a:cs typeface="Times New Roman" panose="02020603050405020304" pitchFamily="18" charset="0"/>
              </a:rPr>
              <a:t>Swatches </a:t>
            </a:r>
            <a:r>
              <a:rPr lang="en-US" altLang="ko-KR" dirty="0" smtClean="0">
                <a:ea typeface="굴림" panose="020B0600000101010101" pitchFamily="34" charset="-127"/>
                <a:cs typeface="Times New Roman" panose="02020603050405020304" pitchFamily="18" charset="0"/>
              </a:rPr>
              <a:t>Panel: You </a:t>
            </a:r>
            <a:r>
              <a:rPr lang="en-US" altLang="ko-KR" dirty="0">
                <a:ea typeface="굴림" panose="020B0600000101010101" pitchFamily="34" charset="-127"/>
                <a:cs typeface="Times New Roman" panose="02020603050405020304" pitchFamily="18" charset="0"/>
              </a:rPr>
              <a:t>can choose </a:t>
            </a:r>
            <a:r>
              <a:rPr lang="en-US" altLang="ko-KR" dirty="0" err="1" smtClean="0">
                <a:ea typeface="굴림" panose="020B0600000101010101" pitchFamily="34" charset="-127"/>
                <a:cs typeface="Times New Roman" panose="02020603050405020304" pitchFamily="18" charset="0"/>
              </a:rPr>
              <a:t>colours</a:t>
            </a:r>
            <a:r>
              <a:rPr lang="en-US" altLang="ko-KR" dirty="0" smtClean="0">
                <a:ea typeface="굴림" panose="020B0600000101010101" pitchFamily="34" charset="-127"/>
                <a:cs typeface="Times New Roman" panose="02020603050405020304" pitchFamily="18" charset="0"/>
              </a:rPr>
              <a:t> </a:t>
            </a:r>
            <a:r>
              <a:rPr lang="en-US" altLang="ko-KR" dirty="0">
                <a:ea typeface="굴림" panose="020B0600000101010101" pitchFamily="34" charset="-127"/>
                <a:cs typeface="Times New Roman" panose="02020603050405020304" pitchFamily="18" charset="0"/>
              </a:rPr>
              <a:t>among the </a:t>
            </a:r>
            <a:r>
              <a:rPr lang="en-US" altLang="ko-KR" dirty="0" smtClean="0">
                <a:ea typeface="굴림" panose="020B0600000101010101" pitchFamily="34" charset="-127"/>
                <a:cs typeface="Times New Roman" panose="02020603050405020304" pitchFamily="18" charset="0"/>
              </a:rPr>
              <a:t>samples </a:t>
            </a:r>
            <a:r>
              <a:rPr lang="en-US" altLang="ko-KR" dirty="0">
                <a:ea typeface="굴림" panose="020B0600000101010101" pitchFamily="34" charset="-127"/>
                <a:cs typeface="Times New Roman" panose="02020603050405020304" pitchFamily="18" charset="0"/>
              </a:rPr>
              <a:t>of </a:t>
            </a:r>
            <a:r>
              <a:rPr lang="en-US" altLang="ko-KR" dirty="0" err="1" smtClean="0">
                <a:ea typeface="굴림" panose="020B0600000101010101" pitchFamily="34" charset="-127"/>
                <a:cs typeface="Times New Roman" panose="02020603050405020304" pitchFamily="18" charset="0"/>
              </a:rPr>
              <a:t>colours</a:t>
            </a:r>
            <a:r>
              <a:rPr lang="en-US" altLang="ko-KR" dirty="0">
                <a:ea typeface="굴림" panose="020B0600000101010101" pitchFamily="34" charset="-127"/>
                <a:cs typeface="Times New Roman" panose="02020603050405020304" pitchFamily="18" charset="0"/>
              </a:rPr>
              <a:t>. </a:t>
            </a:r>
            <a:endParaRPr lang="en-US" altLang="en-US" dirty="0">
              <a:ea typeface="굴림" panose="020B0600000101010101" pitchFamily="34" charset="-127"/>
              <a:cs typeface="Times New Roman" panose="02020603050405020304" pitchFamily="18" charset="0"/>
            </a:endParaRPr>
          </a:p>
        </p:txBody>
      </p:sp>
      <p:sp>
        <p:nvSpPr>
          <p:cNvPr id="59413" name="Text Box 21"/>
          <p:cNvSpPr txBox="1">
            <a:spLocks noChangeArrowheads="1"/>
          </p:cNvSpPr>
          <p:nvPr/>
        </p:nvSpPr>
        <p:spPr bwMode="auto">
          <a:xfrm>
            <a:off x="3419475" y="4797425"/>
            <a:ext cx="52140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smtClean="0">
                <a:ea typeface="굴림" panose="020B0600000101010101" pitchFamily="34" charset="-127"/>
                <a:cs typeface="Times New Roman" panose="02020603050405020304" pitchFamily="18" charset="0"/>
              </a:rPr>
              <a:t>Styles Panel: You </a:t>
            </a:r>
            <a:r>
              <a:rPr lang="en-US" altLang="ko-KR" dirty="0">
                <a:ea typeface="굴림" panose="020B0600000101010101" pitchFamily="34" charset="-127"/>
                <a:cs typeface="Times New Roman" panose="02020603050405020304" pitchFamily="18" charset="0"/>
              </a:rPr>
              <a:t>can choose a special effect of </a:t>
            </a:r>
            <a:r>
              <a:rPr lang="en-US" altLang="ko-KR" dirty="0" smtClean="0">
                <a:ea typeface="굴림" panose="020B0600000101010101" pitchFamily="34" charset="-127"/>
                <a:cs typeface="Times New Roman" panose="02020603050405020304" pitchFamily="18" charset="0"/>
              </a:rPr>
              <a:t> </a:t>
            </a:r>
            <a:r>
              <a:rPr lang="en-US" altLang="ko-KR" dirty="0" err="1" smtClean="0">
                <a:ea typeface="굴림" panose="020B0600000101010101" pitchFamily="34" charset="-127"/>
                <a:cs typeface="Times New Roman" panose="02020603050405020304" pitchFamily="18" charset="0"/>
              </a:rPr>
              <a:t>colours</a:t>
            </a:r>
            <a:r>
              <a:rPr lang="en-US" altLang="ko-KR" dirty="0" smtClean="0">
                <a:ea typeface="굴림" panose="020B0600000101010101" pitchFamily="34" charset="-127"/>
                <a:cs typeface="Times New Roman" panose="02020603050405020304" pitchFamily="18" charset="0"/>
              </a:rPr>
              <a:t> </a:t>
            </a:r>
            <a:r>
              <a:rPr lang="en-US" altLang="ko-KR" dirty="0">
                <a:ea typeface="굴림" panose="020B0600000101010101" pitchFamily="34" charset="-127"/>
                <a:cs typeface="Times New Roman" panose="02020603050405020304" pitchFamily="18" charset="0"/>
              </a:rPr>
              <a:t>on the layer you selected, such </a:t>
            </a:r>
            <a:r>
              <a:rPr lang="en-US" altLang="ko-KR" dirty="0" smtClean="0">
                <a:ea typeface="굴림" panose="020B0600000101010101" pitchFamily="34" charset="-127"/>
                <a:cs typeface="Times New Roman" panose="02020603050405020304" pitchFamily="18" charset="0"/>
              </a:rPr>
              <a:t>as </a:t>
            </a:r>
            <a:r>
              <a:rPr lang="en-US" altLang="ko-KR" dirty="0">
                <a:ea typeface="굴림" panose="020B0600000101010101" pitchFamily="34" charset="-127"/>
                <a:cs typeface="Times New Roman" panose="02020603050405020304" pitchFamily="18" charset="0"/>
              </a:rPr>
              <a:t>texts, buttons, and images</a:t>
            </a:r>
            <a:endParaRPr lang="en-US" altLang="en-US" dirty="0">
              <a:ea typeface="굴림" panose="020B0600000101010101" pitchFamily="34" charset="-127"/>
              <a:cs typeface="Times New Roman" panose="02020603050405020304" pitchFamily="18" charset="0"/>
            </a:endParaRPr>
          </a:p>
        </p:txBody>
      </p:sp>
      <p:graphicFrame>
        <p:nvGraphicFramePr>
          <p:cNvPr id="10" name="Object 11"/>
          <p:cNvGraphicFramePr>
            <a:graphicFrameLocks noChangeAspect="1"/>
          </p:cNvGraphicFramePr>
          <p:nvPr>
            <p:extLst>
              <p:ext uri="{D42A27DB-BD31-4B8C-83A1-F6EECF244321}">
                <p14:modId xmlns:p14="http://schemas.microsoft.com/office/powerpoint/2010/main" val="165627653"/>
              </p:ext>
            </p:extLst>
          </p:nvPr>
        </p:nvGraphicFramePr>
        <p:xfrm>
          <a:off x="1219200" y="1524000"/>
          <a:ext cx="2000250" cy="1247775"/>
        </p:xfrm>
        <a:graphic>
          <a:graphicData uri="http://schemas.openxmlformats.org/presentationml/2006/ole">
            <mc:AlternateContent xmlns:mc="http://schemas.openxmlformats.org/markup-compatibility/2006">
              <mc:Choice xmlns:v="urn:schemas-microsoft-com:vml" Requires="v">
                <p:oleObj spid="_x0000_s14379" name="Bitmap Image" r:id="rId7" imgW="2000000" imgH="1247619" progId="Paint.Picture">
                  <p:embed/>
                </p:oleObj>
              </mc:Choice>
              <mc:Fallback>
                <p:oleObj name="Bitmap Image" r:id="rId7" imgW="2000000" imgH="124761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524000"/>
                        <a:ext cx="20002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99947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381000" y="425946"/>
            <a:ext cx="84772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4400" b="1" dirty="0" smtClean="0">
                <a:ea typeface="굴림" panose="020B0600000101010101" pitchFamily="34" charset="-127"/>
                <a:cs typeface="Times New Roman" panose="02020603050405020304" pitchFamily="18" charset="0"/>
              </a:rPr>
              <a:t>History Panel </a:t>
            </a:r>
            <a:endParaRPr lang="en-US" altLang="en-US" sz="4400" b="1" dirty="0">
              <a:ea typeface="굴림" panose="020B0600000101010101" pitchFamily="34" charset="-127"/>
              <a:cs typeface="Times New Roman" panose="02020603050405020304" pitchFamily="18" charset="0"/>
            </a:endParaRPr>
          </a:p>
        </p:txBody>
      </p:sp>
      <p:graphicFrame>
        <p:nvGraphicFramePr>
          <p:cNvPr id="60423" name="Object 7"/>
          <p:cNvGraphicFramePr>
            <a:graphicFrameLocks noChangeAspect="1"/>
          </p:cNvGraphicFramePr>
          <p:nvPr>
            <p:extLst>
              <p:ext uri="{D42A27DB-BD31-4B8C-83A1-F6EECF244321}">
                <p14:modId xmlns:p14="http://schemas.microsoft.com/office/powerpoint/2010/main" val="3258349368"/>
              </p:ext>
            </p:extLst>
          </p:nvPr>
        </p:nvGraphicFramePr>
        <p:xfrm>
          <a:off x="4800600" y="772339"/>
          <a:ext cx="3231516" cy="1981200"/>
        </p:xfrm>
        <a:graphic>
          <a:graphicData uri="http://schemas.openxmlformats.org/presentationml/2006/ole">
            <mc:AlternateContent xmlns:mc="http://schemas.openxmlformats.org/markup-compatibility/2006">
              <mc:Choice xmlns:v="urn:schemas-microsoft-com:vml" Requires="v">
                <p:oleObj spid="_x0000_s15389" name="Bitmap Image" r:id="rId3" imgW="1980952" imgH="1085714" progId="Paint.Picture">
                  <p:embed/>
                </p:oleObj>
              </mc:Choice>
              <mc:Fallback>
                <p:oleObj name="Bitmap Image" r:id="rId3" imgW="1980952" imgH="108571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772339"/>
                        <a:ext cx="3231516" cy="1981200"/>
                      </a:xfrm>
                      <a:prstGeom prst="rect">
                        <a:avLst/>
                      </a:prstGeom>
                      <a:noFill/>
                      <a:ln>
                        <a:noFill/>
                      </a:ln>
                      <a:effectLst/>
                      <a:extLst/>
                    </p:spPr>
                  </p:pic>
                </p:oleObj>
              </mc:Fallback>
            </mc:AlternateContent>
          </a:graphicData>
        </a:graphic>
      </p:graphicFrame>
      <p:sp>
        <p:nvSpPr>
          <p:cNvPr id="60426" name="Text Box 10"/>
          <p:cNvSpPr txBox="1">
            <a:spLocks noChangeArrowheads="1"/>
          </p:cNvSpPr>
          <p:nvPr/>
        </p:nvSpPr>
        <p:spPr bwMode="auto">
          <a:xfrm>
            <a:off x="1039047" y="3180784"/>
            <a:ext cx="688575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smtClean="0">
                <a:ea typeface="굴림" panose="020B0600000101010101" pitchFamily="34" charset="-127"/>
                <a:cs typeface="Times New Roman" panose="02020603050405020304" pitchFamily="18" charset="0"/>
              </a:rPr>
              <a:t>History Panel: </a:t>
            </a:r>
            <a:r>
              <a:rPr lang="en-US" altLang="ko-KR" dirty="0">
                <a:ea typeface="굴림" panose="020B0600000101010101" pitchFamily="34" charset="-127"/>
                <a:cs typeface="Times New Roman" panose="02020603050405020304" pitchFamily="18" charset="0"/>
              </a:rPr>
              <a:t>Photoshop automatically</a:t>
            </a:r>
          </a:p>
          <a:p>
            <a:pPr eaLnBrk="1" hangingPunct="1"/>
            <a:r>
              <a:rPr lang="en-US" altLang="ko-KR" dirty="0" smtClean="0">
                <a:ea typeface="굴림" panose="020B0600000101010101" pitchFamily="34" charset="-127"/>
                <a:cs typeface="Times New Roman" panose="02020603050405020304" pitchFamily="18" charset="0"/>
              </a:rPr>
              <a:t>saves </a:t>
            </a:r>
            <a:r>
              <a:rPr lang="en-US" altLang="ko-KR" dirty="0">
                <a:ea typeface="굴림" panose="020B0600000101010101" pitchFamily="34" charset="-127"/>
                <a:cs typeface="Times New Roman" panose="02020603050405020304" pitchFamily="18" charset="0"/>
              </a:rPr>
              <a:t>the process of your works. </a:t>
            </a:r>
            <a:endParaRPr lang="en-US" altLang="ko-KR" dirty="0" smtClean="0">
              <a:ea typeface="굴림" panose="020B0600000101010101" pitchFamily="34" charset="-127"/>
              <a:cs typeface="Times New Roman" panose="02020603050405020304" pitchFamily="18" charset="0"/>
            </a:endParaRPr>
          </a:p>
          <a:p>
            <a:pPr eaLnBrk="1" hangingPunct="1"/>
            <a:r>
              <a:rPr lang="en-US" altLang="ko-KR" dirty="0" smtClean="0">
                <a:ea typeface="굴림" panose="020B0600000101010101" pitchFamily="34" charset="-127"/>
                <a:cs typeface="Times New Roman" panose="02020603050405020304" pitchFamily="18" charset="0"/>
              </a:rPr>
              <a:t>(basically 20 </a:t>
            </a:r>
            <a:r>
              <a:rPr lang="en-US" altLang="ko-KR" dirty="0">
                <a:ea typeface="굴림" panose="020B0600000101010101" pitchFamily="34" charset="-127"/>
                <a:cs typeface="Times New Roman" panose="02020603050405020304" pitchFamily="18" charset="0"/>
              </a:rPr>
              <a:t>steps prior to the current work)</a:t>
            </a:r>
          </a:p>
          <a:p>
            <a:pPr marL="342900" indent="-342900" eaLnBrk="1" hangingPunct="1">
              <a:buFont typeface="Arial" panose="020B0604020202020204" pitchFamily="34" charset="0"/>
              <a:buChar char="•"/>
            </a:pPr>
            <a:r>
              <a:rPr lang="en-US" altLang="ko-KR" dirty="0">
                <a:ea typeface="굴림" panose="020B0600000101010101" pitchFamily="34" charset="-127"/>
                <a:cs typeface="Times New Roman" panose="02020603050405020304" pitchFamily="18" charset="0"/>
              </a:rPr>
              <a:t>  </a:t>
            </a:r>
            <a:r>
              <a:rPr lang="en-US" altLang="ko-KR" sz="2000" dirty="0" smtClean="0">
                <a:ea typeface="굴림" panose="020B0600000101010101" pitchFamily="34" charset="-127"/>
                <a:cs typeface="Times New Roman" panose="02020603050405020304" pitchFamily="18" charset="0"/>
              </a:rPr>
              <a:t>To change </a:t>
            </a:r>
            <a:r>
              <a:rPr lang="en-US" altLang="ko-KR" sz="2000" dirty="0">
                <a:ea typeface="굴림" panose="020B0600000101010101" pitchFamily="34" charset="-127"/>
                <a:cs typeface="Times New Roman" panose="02020603050405020304" pitchFamily="18" charset="0"/>
              </a:rPr>
              <a:t>the number of steps it saves: </a:t>
            </a:r>
          </a:p>
          <a:p>
            <a:pPr eaLnBrk="1" hangingPunct="1"/>
            <a:r>
              <a:rPr lang="en-US" altLang="ko-KR" sz="2000" dirty="0">
                <a:ea typeface="굴림" panose="020B0600000101010101" pitchFamily="34" charset="-127"/>
                <a:cs typeface="Times New Roman" panose="02020603050405020304" pitchFamily="18" charset="0"/>
              </a:rPr>
              <a:t>  </a:t>
            </a:r>
            <a:r>
              <a:rPr lang="en-US" altLang="ko-KR" sz="2000" dirty="0" smtClean="0">
                <a:ea typeface="굴림" panose="020B0600000101010101" pitchFamily="34" charset="-127"/>
                <a:cs typeface="Times New Roman" panose="02020603050405020304" pitchFamily="18" charset="0"/>
              </a:rPr>
              <a:t> </a:t>
            </a:r>
            <a:r>
              <a:rPr lang="en-US" altLang="ko-KR" sz="2000" dirty="0" smtClean="0">
                <a:ea typeface="굴림" panose="020B0600000101010101" pitchFamily="34" charset="-127"/>
                <a:cs typeface="Times New Roman" panose="02020603050405020304" pitchFamily="18" charset="0"/>
              </a:rPr>
              <a:t>     Edit </a:t>
            </a:r>
            <a:r>
              <a:rPr lang="en-US" altLang="ko-KR" sz="2000" dirty="0">
                <a:ea typeface="굴림" panose="020B0600000101010101" pitchFamily="34" charset="-127"/>
                <a:cs typeface="Times New Roman" panose="02020603050405020304" pitchFamily="18" charset="0"/>
              </a:rPr>
              <a:t>&gt; Preferences &gt; General (History States)</a:t>
            </a:r>
            <a:endParaRPr lang="en-US" altLang="en-US" sz="2000" dirty="0">
              <a:cs typeface="Times New Roman" panose="02020603050405020304" pitchFamily="18" charset="0"/>
            </a:endParaRPr>
          </a:p>
        </p:txBody>
      </p:sp>
      <p:sp>
        <p:nvSpPr>
          <p:cNvPr id="60429" name="Text Box 13"/>
          <p:cNvSpPr txBox="1">
            <a:spLocks noChangeArrowheads="1"/>
          </p:cNvSpPr>
          <p:nvPr/>
        </p:nvSpPr>
        <p:spPr bwMode="auto">
          <a:xfrm>
            <a:off x="3492500" y="5078930"/>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smtClean="0">
                <a:ea typeface="굴림" panose="020B0600000101010101" pitchFamily="34" charset="-127"/>
              </a:rPr>
              <a:t>. </a:t>
            </a:r>
            <a:endParaRPr lang="en-US" altLang="en-US" dirty="0"/>
          </a:p>
        </p:txBody>
      </p:sp>
    </p:spTree>
    <p:extLst>
      <p:ext uri="{BB962C8B-B14F-4D97-AF65-F5344CB8AC3E}">
        <p14:creationId xmlns:p14="http://schemas.microsoft.com/office/powerpoint/2010/main" val="2997259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914400" y="352658"/>
            <a:ext cx="84772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4400" b="1" dirty="0" smtClean="0">
                <a:ea typeface="굴림" panose="020B0600000101010101" pitchFamily="34" charset="-127"/>
                <a:cs typeface="Times New Roman" panose="02020603050405020304" pitchFamily="18" charset="0"/>
              </a:rPr>
              <a:t>Adjustments/Masks Panels </a:t>
            </a:r>
            <a:endParaRPr lang="en-US" altLang="en-US" sz="4400" b="1" dirty="0">
              <a:ea typeface="굴림" panose="020B0600000101010101" pitchFamily="34" charset="-127"/>
              <a:cs typeface="Times New Roman" panose="02020603050405020304" pitchFamily="18" charset="0"/>
            </a:endParaRPr>
          </a:p>
        </p:txBody>
      </p:sp>
      <p:sp>
        <p:nvSpPr>
          <p:cNvPr id="60426" name="Text Box 10"/>
          <p:cNvSpPr txBox="1">
            <a:spLocks noChangeArrowheads="1"/>
          </p:cNvSpPr>
          <p:nvPr/>
        </p:nvSpPr>
        <p:spPr bwMode="auto">
          <a:xfrm>
            <a:off x="3492500" y="1341438"/>
            <a:ext cx="53657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dirty="0" smtClean="0">
                <a:ea typeface="굴림" panose="020B0600000101010101" pitchFamily="34" charset="-127"/>
                <a:cs typeface="Times New Roman" panose="02020603050405020304" pitchFamily="18" charset="0"/>
              </a:rPr>
              <a:t>Adjustments Panel: </a:t>
            </a:r>
            <a:r>
              <a:rPr lang="en-CA" altLang="ko-KR" dirty="0" smtClean="0"/>
              <a:t>allows you</a:t>
            </a:r>
            <a:r>
              <a:rPr lang="en-CA" dirty="0" smtClean="0"/>
              <a:t> </a:t>
            </a:r>
            <a:r>
              <a:rPr lang="en-CA" dirty="0"/>
              <a:t>to edit the </a:t>
            </a:r>
            <a:r>
              <a:rPr lang="en-CA" dirty="0" smtClean="0"/>
              <a:t>colours</a:t>
            </a:r>
            <a:r>
              <a:rPr lang="en-CA" dirty="0"/>
              <a:t>, saturation, levels, </a:t>
            </a:r>
            <a:r>
              <a:rPr lang="en-CA" dirty="0" smtClean="0"/>
              <a:t>brightness, contrast, </a:t>
            </a:r>
            <a:r>
              <a:rPr lang="en-CA" dirty="0" err="1" smtClean="0"/>
              <a:t>vibrance</a:t>
            </a:r>
            <a:r>
              <a:rPr lang="en-CA" dirty="0" smtClean="0"/>
              <a:t>, exposure, channels</a:t>
            </a:r>
            <a:r>
              <a:rPr lang="en-CA" dirty="0"/>
              <a:t>, mix </a:t>
            </a:r>
            <a:r>
              <a:rPr lang="en-CA" dirty="0" smtClean="0"/>
              <a:t>colours</a:t>
            </a:r>
            <a:r>
              <a:rPr lang="en-CA" dirty="0"/>
              <a:t>, add </a:t>
            </a:r>
            <a:r>
              <a:rPr lang="en-CA" dirty="0" smtClean="0"/>
              <a:t>gradients, etc. </a:t>
            </a:r>
            <a:endParaRPr lang="en-US" altLang="en-US" dirty="0">
              <a:cs typeface="Times New Roman" panose="02020603050405020304" pitchFamily="18" charset="0"/>
            </a:endParaRPr>
          </a:p>
        </p:txBody>
      </p:sp>
      <p:sp>
        <p:nvSpPr>
          <p:cNvPr id="60427" name="Text Box 11"/>
          <p:cNvSpPr txBox="1">
            <a:spLocks noChangeArrowheads="1"/>
          </p:cNvSpPr>
          <p:nvPr/>
        </p:nvSpPr>
        <p:spPr bwMode="auto">
          <a:xfrm>
            <a:off x="3424382" y="4105363"/>
            <a:ext cx="5194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dirty="0" smtClean="0">
                <a:ea typeface="굴림" panose="020B0600000101010101" pitchFamily="34" charset="-127"/>
              </a:rPr>
              <a:t>Masks Panel: </a:t>
            </a:r>
            <a:r>
              <a:rPr lang="en-CA" dirty="0"/>
              <a:t>centralizes all of the tools and controls you’ll need to customize your Layer Mask in one location</a:t>
            </a:r>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95387"/>
            <a:ext cx="2009775" cy="2769023"/>
          </a:xfrm>
          <a:prstGeom prst="rect">
            <a:avLst/>
          </a:prstGeom>
        </p:spPr>
      </p:pic>
      <p:pic>
        <p:nvPicPr>
          <p:cNvPr id="4" name="Picture 3"/>
          <p:cNvPicPr>
            <a:picLocks noChangeAspect="1"/>
          </p:cNvPicPr>
          <p:nvPr/>
        </p:nvPicPr>
        <p:blipFill>
          <a:blip r:embed="rId3"/>
          <a:stretch>
            <a:fillRect/>
          </a:stretch>
        </p:blipFill>
        <p:spPr>
          <a:xfrm>
            <a:off x="1219200" y="4105363"/>
            <a:ext cx="2009775" cy="2473569"/>
          </a:xfrm>
          <a:prstGeom prst="rect">
            <a:avLst/>
          </a:prstGeom>
        </p:spPr>
      </p:pic>
    </p:spTree>
    <p:extLst>
      <p:ext uri="{BB962C8B-B14F-4D97-AF65-F5344CB8AC3E}">
        <p14:creationId xmlns:p14="http://schemas.microsoft.com/office/powerpoint/2010/main" val="2630036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5"/>
          <p:cNvSpPr txBox="1">
            <a:spLocks noChangeArrowheads="1"/>
          </p:cNvSpPr>
          <p:nvPr/>
        </p:nvSpPr>
        <p:spPr bwMode="auto">
          <a:xfrm>
            <a:off x="1042988" y="549275"/>
            <a:ext cx="40511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5400" b="1" dirty="0" smtClean="0">
                <a:ea typeface="굴림" panose="020B0600000101010101" pitchFamily="34" charset="-127"/>
                <a:cs typeface="Times New Roman" panose="02020603050405020304" pitchFamily="18" charset="0"/>
              </a:rPr>
              <a:t>Layers Panel</a:t>
            </a:r>
            <a:endParaRPr lang="en-US" altLang="en-US" sz="5400" b="1" dirty="0">
              <a:ea typeface="굴림" panose="020B0600000101010101" pitchFamily="34" charset="-127"/>
              <a:cs typeface="Times New Roman" panose="02020603050405020304" pitchFamily="18" charset="0"/>
            </a:endParaRPr>
          </a:p>
        </p:txBody>
      </p:sp>
      <p:graphicFrame>
        <p:nvGraphicFramePr>
          <p:cNvPr id="61447" name="Object 7"/>
          <p:cNvGraphicFramePr>
            <a:graphicFrameLocks noChangeAspect="1"/>
          </p:cNvGraphicFramePr>
          <p:nvPr>
            <p:extLst>
              <p:ext uri="{D42A27DB-BD31-4B8C-83A1-F6EECF244321}">
                <p14:modId xmlns:p14="http://schemas.microsoft.com/office/powerpoint/2010/main" val="3414957151"/>
              </p:ext>
            </p:extLst>
          </p:nvPr>
        </p:nvGraphicFramePr>
        <p:xfrm>
          <a:off x="1219200" y="1752600"/>
          <a:ext cx="2579688" cy="3095625"/>
        </p:xfrm>
        <a:graphic>
          <a:graphicData uri="http://schemas.openxmlformats.org/presentationml/2006/ole">
            <mc:AlternateContent xmlns:mc="http://schemas.openxmlformats.org/markup-compatibility/2006">
              <mc:Choice xmlns:v="urn:schemas-microsoft-com:vml" Requires="v">
                <p:oleObj spid="_x0000_s16396" name="Bitmap Image" r:id="rId3" imgW="2000000" imgH="2400635" progId="Paint.Picture">
                  <p:embed/>
                </p:oleObj>
              </mc:Choice>
              <mc:Fallback>
                <p:oleObj name="Bitmap Image" r:id="rId3" imgW="2000000" imgH="240063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2579688"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8" name="Text Box 8"/>
          <p:cNvSpPr txBox="1">
            <a:spLocks noChangeArrowheads="1"/>
          </p:cNvSpPr>
          <p:nvPr/>
        </p:nvSpPr>
        <p:spPr bwMode="auto">
          <a:xfrm>
            <a:off x="4009572" y="1905000"/>
            <a:ext cx="510671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dirty="0" smtClean="0">
                <a:ea typeface="굴림" panose="020B0600000101010101" pitchFamily="34" charset="-127"/>
              </a:rPr>
              <a:t>Layers Panel: Separates </a:t>
            </a:r>
            <a:r>
              <a:rPr lang="en-US" altLang="ko-KR" dirty="0">
                <a:ea typeface="굴림" panose="020B0600000101010101" pitchFamily="34" charset="-127"/>
              </a:rPr>
              <a:t>each step of</a:t>
            </a:r>
          </a:p>
          <a:p>
            <a:pPr eaLnBrk="1" hangingPunct="1"/>
            <a:r>
              <a:rPr lang="en-US" altLang="ko-KR" dirty="0">
                <a:ea typeface="굴림" panose="020B0600000101010101" pitchFamily="34" charset="-127"/>
              </a:rPr>
              <a:t>y</a:t>
            </a:r>
            <a:r>
              <a:rPr lang="en-US" altLang="ko-KR" dirty="0" smtClean="0">
                <a:ea typeface="굴림" panose="020B0600000101010101" pitchFamily="34" charset="-127"/>
              </a:rPr>
              <a:t>our works </a:t>
            </a:r>
            <a:r>
              <a:rPr lang="en-US" altLang="ko-KR" dirty="0">
                <a:ea typeface="굴림" panose="020B0600000101010101" pitchFamily="34" charset="-127"/>
              </a:rPr>
              <a:t>from others.</a:t>
            </a:r>
          </a:p>
          <a:p>
            <a:pPr eaLnBrk="1" hangingPunct="1"/>
            <a:r>
              <a:rPr lang="en-US" altLang="ko-KR" dirty="0">
                <a:ea typeface="굴림" panose="020B0600000101010101" pitchFamily="34" charset="-127"/>
              </a:rPr>
              <a:t>By making layers and working different</a:t>
            </a:r>
          </a:p>
          <a:p>
            <a:pPr eaLnBrk="1" hangingPunct="1"/>
            <a:r>
              <a:rPr lang="en-US" altLang="ko-KR" dirty="0">
                <a:ea typeface="굴림" panose="020B0600000101010101" pitchFamily="34" charset="-127"/>
              </a:rPr>
              <a:t>steps on each layer, you can make</a:t>
            </a:r>
          </a:p>
          <a:p>
            <a:pPr eaLnBrk="1" hangingPunct="1"/>
            <a:r>
              <a:rPr lang="en-US" altLang="ko-KR" dirty="0">
                <a:ea typeface="굴림" panose="020B0600000101010101" pitchFamily="34" charset="-127"/>
              </a:rPr>
              <a:t>separate effects on each layer.</a:t>
            </a:r>
            <a:endParaRPr lang="en-US" altLang="en-US" dirty="0"/>
          </a:p>
        </p:txBody>
      </p:sp>
    </p:spTree>
    <p:extLst>
      <p:ext uri="{BB962C8B-B14F-4D97-AF65-F5344CB8AC3E}">
        <p14:creationId xmlns:p14="http://schemas.microsoft.com/office/powerpoint/2010/main" val="3735068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519113"/>
            <a:ext cx="8229600" cy="5607050"/>
          </a:xfrm>
        </p:spPr>
        <p:txBody>
          <a:bodyPr>
            <a:normAutofit/>
          </a:bodyPr>
          <a:lstStyle/>
          <a:p>
            <a:pPr algn="ctr" eaLnBrk="1" hangingPunct="1">
              <a:lnSpc>
                <a:spcPct val="90000"/>
              </a:lnSpc>
              <a:buFont typeface="Arial" panose="020B0604020202020204" pitchFamily="34" charset="0"/>
              <a:buNone/>
            </a:pPr>
            <a:r>
              <a:rPr lang="en-US" altLang="en-US" sz="5400" b="1" dirty="0" smtClean="0">
                <a:solidFill>
                  <a:schemeClr val="tx1"/>
                </a:solidFill>
                <a:latin typeface="Times New Roman" panose="02020603050405020304" pitchFamily="18" charset="0"/>
                <a:cs typeface="Times New Roman" panose="02020603050405020304" pitchFamily="18" charset="0"/>
              </a:rPr>
              <a:t>Understanding Layers </a:t>
            </a:r>
          </a:p>
          <a:p>
            <a:pPr eaLnBrk="1" hangingPunct="1">
              <a:lnSpc>
                <a:spcPct val="90000"/>
              </a:lnSpc>
            </a:pPr>
            <a:r>
              <a:rPr lang="en-US" altLang="en-US" sz="2700" dirty="0" smtClean="0">
                <a:solidFill>
                  <a:schemeClr val="tx1"/>
                </a:solidFill>
                <a:effectLst/>
                <a:latin typeface="Times New Roman" panose="02020603050405020304" pitchFamily="18" charset="0"/>
                <a:cs typeface="Times New Roman" panose="02020603050405020304" pitchFamily="18" charset="0"/>
              </a:rPr>
              <a:t>A layer is literally what it sounds like: one layer on top of another, all of which can be edited independently of each other and laid on top of or beneath one another, and then later combined to form a single, flat image.  </a:t>
            </a:r>
          </a:p>
          <a:p>
            <a:pPr marL="36900" indent="0" eaLnBrk="1" hangingPunct="1">
              <a:lnSpc>
                <a:spcPct val="90000"/>
              </a:lnSpc>
              <a:buNone/>
            </a:pPr>
            <a:endParaRPr lang="en-US" altLang="en-US" sz="2700" dirty="0" smtClean="0">
              <a:solidFill>
                <a:schemeClr val="tx1"/>
              </a:solidFill>
              <a:effectLst/>
              <a:latin typeface="Times New Roman" panose="02020603050405020304" pitchFamily="18" charset="0"/>
              <a:cs typeface="Times New Roman" panose="02020603050405020304" pitchFamily="18" charset="0"/>
            </a:endParaRPr>
          </a:p>
          <a:p>
            <a:pPr eaLnBrk="1" hangingPunct="1">
              <a:lnSpc>
                <a:spcPct val="90000"/>
              </a:lnSpc>
            </a:pPr>
            <a:r>
              <a:rPr lang="en-US" altLang="en-US" sz="2700" dirty="0" smtClean="0">
                <a:solidFill>
                  <a:schemeClr val="tx1"/>
                </a:solidFill>
                <a:effectLst/>
                <a:latin typeface="Times New Roman" panose="02020603050405020304" pitchFamily="18" charset="0"/>
                <a:cs typeface="Times New Roman" panose="02020603050405020304" pitchFamily="18" charset="0"/>
              </a:rPr>
              <a:t>When you first create an image, you will be working with the “Background” layer.  You cannot always use all effects on a background layer, so you may wish to start working directly with normal layers.  </a:t>
            </a:r>
          </a:p>
        </p:txBody>
      </p:sp>
    </p:spTree>
    <p:extLst>
      <p:ext uri="{BB962C8B-B14F-4D97-AF65-F5344CB8AC3E}">
        <p14:creationId xmlns:p14="http://schemas.microsoft.com/office/powerpoint/2010/main" val="2833123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fld id="{14745C4F-9785-4D16-A793-3A904836AD69}" type="slidenum">
              <a:rPr lang="en-US" altLang="en-US"/>
              <a:pPr>
                <a:defRPr/>
              </a:pPr>
              <a:t>35</a:t>
            </a:fld>
            <a:endParaRPr lang="en-US" altLang="en-US"/>
          </a:p>
        </p:txBody>
      </p:sp>
      <p:sp>
        <p:nvSpPr>
          <p:cNvPr id="97283" name="Rectangle 2"/>
          <p:cNvSpPr>
            <a:spLocks noGrp="1" noChangeArrowheads="1"/>
          </p:cNvSpPr>
          <p:nvPr>
            <p:ph type="title"/>
          </p:nvPr>
        </p:nvSpPr>
        <p:spPr>
          <a:xfrm>
            <a:off x="685346" y="228600"/>
            <a:ext cx="7765322" cy="990600"/>
          </a:xfrm>
        </p:spPr>
        <p:txBody>
          <a:bodyPr>
            <a:normAutofit/>
          </a:bodyPr>
          <a:lstStyle/>
          <a:p>
            <a:pPr eaLnBrk="1" hangingPunct="1"/>
            <a:r>
              <a:rPr lang="en-US" altLang="en-US" sz="5400" b="1" dirty="0" smtClean="0">
                <a:solidFill>
                  <a:schemeClr val="tx1"/>
                </a:solidFill>
                <a:latin typeface="Times New Roman" panose="02020603050405020304" pitchFamily="18" charset="0"/>
                <a:cs typeface="Times New Roman" panose="02020603050405020304" pitchFamily="18" charset="0"/>
              </a:rPr>
              <a:t>Layer basics </a:t>
            </a:r>
          </a:p>
        </p:txBody>
      </p:sp>
      <p:sp>
        <p:nvSpPr>
          <p:cNvPr id="97284" name="Rectangle 3"/>
          <p:cNvSpPr>
            <a:spLocks noGrp="1" noChangeArrowheads="1"/>
          </p:cNvSpPr>
          <p:nvPr>
            <p:ph type="body" idx="1"/>
          </p:nvPr>
        </p:nvSpPr>
        <p:spPr>
          <a:xfrm>
            <a:off x="228600" y="2667000"/>
            <a:ext cx="5257800" cy="3429000"/>
          </a:xfrm>
        </p:spPr>
        <p:txBody>
          <a:bodyPr>
            <a:normAutofit lnSpcReduction="10000"/>
          </a:bodyPr>
          <a:lstStyle/>
          <a:p>
            <a:pPr eaLnBrk="1" hangingPunct="1">
              <a:lnSpc>
                <a:spcPct val="80000"/>
              </a:lnSpc>
            </a:pPr>
            <a:r>
              <a:rPr lang="en-US" altLang="en-US" sz="2600" b="1" dirty="0" smtClean="0">
                <a:solidFill>
                  <a:schemeClr val="tx1"/>
                </a:solidFill>
                <a:effectLst/>
                <a:latin typeface="Times New Roman" panose="02020603050405020304" pitchFamily="18" charset="0"/>
                <a:cs typeface="Times New Roman" panose="02020603050405020304" pitchFamily="18" charset="0"/>
              </a:rPr>
              <a:t>Layers are like sheets of glass stacked on top of each other</a:t>
            </a:r>
          </a:p>
          <a:p>
            <a:pPr eaLnBrk="1" hangingPunct="1">
              <a:lnSpc>
                <a:spcPct val="80000"/>
              </a:lnSpc>
            </a:pPr>
            <a:r>
              <a:rPr lang="en-US" altLang="en-US" sz="2600" b="1" dirty="0" smtClean="0">
                <a:solidFill>
                  <a:schemeClr val="tx1"/>
                </a:solidFill>
                <a:effectLst/>
                <a:latin typeface="Times New Roman" panose="02020603050405020304" pitchFamily="18" charset="0"/>
                <a:cs typeface="Times New Roman" panose="02020603050405020304" pitchFamily="18" charset="0"/>
              </a:rPr>
              <a:t>From top to bottom:</a:t>
            </a:r>
          </a:p>
          <a:p>
            <a:pPr lvl="1" eaLnBrk="1" hangingPunct="1">
              <a:lnSpc>
                <a:spcPct val="80000"/>
              </a:lnSpc>
            </a:pPr>
            <a:r>
              <a:rPr lang="en-US" altLang="en-US" sz="2200" b="1" dirty="0" smtClean="0">
                <a:solidFill>
                  <a:schemeClr val="tx1"/>
                </a:solidFill>
                <a:effectLst/>
                <a:latin typeface="Times New Roman" panose="02020603050405020304" pitchFamily="18" charset="0"/>
                <a:cs typeface="Times New Roman" panose="02020603050405020304" pitchFamily="18" charset="0"/>
              </a:rPr>
              <a:t>Text layer</a:t>
            </a:r>
          </a:p>
          <a:p>
            <a:pPr lvl="1" eaLnBrk="1" hangingPunct="1">
              <a:lnSpc>
                <a:spcPct val="80000"/>
              </a:lnSpc>
            </a:pPr>
            <a:r>
              <a:rPr lang="en-US" altLang="en-US" sz="2200" b="1" dirty="0" smtClean="0">
                <a:solidFill>
                  <a:schemeClr val="tx1"/>
                </a:solidFill>
                <a:effectLst/>
                <a:latin typeface="Times New Roman" panose="02020603050405020304" pitchFamily="18" charset="0"/>
                <a:cs typeface="Times New Roman" panose="02020603050405020304" pitchFamily="18" charset="0"/>
              </a:rPr>
              <a:t>Text effect/Drop shadow</a:t>
            </a:r>
          </a:p>
          <a:p>
            <a:pPr lvl="1" eaLnBrk="1" hangingPunct="1">
              <a:lnSpc>
                <a:spcPct val="80000"/>
              </a:lnSpc>
            </a:pPr>
            <a:r>
              <a:rPr lang="en-US" altLang="en-US" sz="2200" b="1" dirty="0" smtClean="0">
                <a:solidFill>
                  <a:schemeClr val="tx1"/>
                </a:solidFill>
                <a:effectLst/>
                <a:latin typeface="Times New Roman" panose="02020603050405020304" pitchFamily="18" charset="0"/>
                <a:cs typeface="Times New Roman" panose="02020603050405020304" pitchFamily="18" charset="0"/>
              </a:rPr>
              <a:t>Photo at left</a:t>
            </a:r>
          </a:p>
          <a:p>
            <a:pPr lvl="1" eaLnBrk="1" hangingPunct="1">
              <a:lnSpc>
                <a:spcPct val="80000"/>
              </a:lnSpc>
            </a:pPr>
            <a:r>
              <a:rPr lang="en-US" altLang="en-US" sz="2200" b="1" dirty="0" smtClean="0">
                <a:solidFill>
                  <a:schemeClr val="tx1"/>
                </a:solidFill>
                <a:effectLst/>
                <a:latin typeface="Times New Roman" panose="02020603050405020304" pitchFamily="18" charset="0"/>
                <a:cs typeface="Times New Roman" panose="02020603050405020304" pitchFamily="18" charset="0"/>
              </a:rPr>
              <a:t>Gray background</a:t>
            </a:r>
          </a:p>
          <a:p>
            <a:pPr eaLnBrk="1" hangingPunct="1">
              <a:lnSpc>
                <a:spcPct val="80000"/>
              </a:lnSpc>
            </a:pPr>
            <a:r>
              <a:rPr lang="en-US" altLang="en-US" sz="2600" b="1" dirty="0" smtClean="0">
                <a:solidFill>
                  <a:schemeClr val="tx1"/>
                </a:solidFill>
                <a:effectLst/>
                <a:latin typeface="Times New Roman" panose="02020603050405020304" pitchFamily="18" charset="0"/>
                <a:cs typeface="Times New Roman" panose="02020603050405020304" pitchFamily="18" charset="0"/>
              </a:rPr>
              <a:t>L-click and drag layers to move them up or down</a:t>
            </a:r>
          </a:p>
          <a:p>
            <a:pPr lvl="1" eaLnBrk="1" hangingPunct="1">
              <a:lnSpc>
                <a:spcPct val="80000"/>
              </a:lnSpc>
            </a:pPr>
            <a:endParaRPr lang="en-US" altLang="en-US" sz="2200" dirty="0" smtClean="0"/>
          </a:p>
        </p:txBody>
      </p:sp>
      <p:pic>
        <p:nvPicPr>
          <p:cNvPr id="97285" name="Picture 4" descr="laye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1200"/>
            <a:ext cx="3028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5" descr="laye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48006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Line 6"/>
          <p:cNvSpPr>
            <a:spLocks noChangeShapeType="1"/>
          </p:cNvSpPr>
          <p:nvPr/>
        </p:nvSpPr>
        <p:spPr bwMode="auto">
          <a:xfrm flipV="1">
            <a:off x="3886200" y="3352800"/>
            <a:ext cx="1828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7288" name="Line 7"/>
          <p:cNvSpPr>
            <a:spLocks noChangeShapeType="1"/>
          </p:cNvSpPr>
          <p:nvPr/>
        </p:nvSpPr>
        <p:spPr bwMode="auto">
          <a:xfrm flipV="1">
            <a:off x="4114800" y="3733800"/>
            <a:ext cx="1524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7289" name="Line 8"/>
          <p:cNvSpPr>
            <a:spLocks noChangeShapeType="1"/>
          </p:cNvSpPr>
          <p:nvPr/>
        </p:nvSpPr>
        <p:spPr bwMode="auto">
          <a:xfrm flipV="1">
            <a:off x="2590800" y="4267200"/>
            <a:ext cx="3124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7290" name="Line 9"/>
          <p:cNvSpPr>
            <a:spLocks noChangeShapeType="1"/>
          </p:cNvSpPr>
          <p:nvPr/>
        </p:nvSpPr>
        <p:spPr bwMode="auto">
          <a:xfrm flipV="1">
            <a:off x="3200400" y="44958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7291" name="Line 13"/>
          <p:cNvSpPr>
            <a:spLocks noChangeShapeType="1"/>
          </p:cNvSpPr>
          <p:nvPr/>
        </p:nvSpPr>
        <p:spPr bwMode="auto">
          <a:xfrm flipH="1">
            <a:off x="2362200" y="3886200"/>
            <a:ext cx="1524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17213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pPr>
              <a:defRPr/>
            </a:pPr>
            <a:fld id="{41DC5737-AFFC-442B-93EA-30E5E233F6C1}" type="slidenum">
              <a:rPr lang="en-US" altLang="en-US"/>
              <a:pPr>
                <a:defRPr/>
              </a:pPr>
              <a:t>36</a:t>
            </a:fld>
            <a:endParaRPr lang="en-US" altLang="en-US"/>
          </a:p>
        </p:txBody>
      </p:sp>
      <p:sp>
        <p:nvSpPr>
          <p:cNvPr id="99331" name="Rectangle 2"/>
          <p:cNvSpPr>
            <a:spLocks noGrp="1" noChangeArrowheads="1"/>
          </p:cNvSpPr>
          <p:nvPr>
            <p:ph type="title"/>
          </p:nvPr>
        </p:nvSpPr>
        <p:spPr>
          <a:xfrm>
            <a:off x="685346" y="609600"/>
            <a:ext cx="3810454" cy="970450"/>
          </a:xfrm>
        </p:spPr>
        <p:txBody>
          <a:bodyPr>
            <a:normAutofit/>
          </a:bodyPr>
          <a:lstStyle/>
          <a:p>
            <a:pPr eaLnBrk="1" hangingPunct="1"/>
            <a:r>
              <a:rPr lang="en-US" altLang="en-US" sz="4400" b="1" dirty="0" smtClean="0">
                <a:solidFill>
                  <a:schemeClr val="tx1"/>
                </a:solidFill>
                <a:effectLst/>
                <a:latin typeface="Times New Roman" panose="02020603050405020304" pitchFamily="18" charset="0"/>
                <a:cs typeface="Times New Roman" panose="02020603050405020304" pitchFamily="18" charset="0"/>
              </a:rPr>
              <a:t>Layer basics </a:t>
            </a:r>
          </a:p>
        </p:txBody>
      </p:sp>
      <p:pic>
        <p:nvPicPr>
          <p:cNvPr id="99332" name="Picture 4" descr="layers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495800" y="838200"/>
            <a:ext cx="3384550" cy="4513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3" name="Text Box 6"/>
          <p:cNvSpPr txBox="1">
            <a:spLocks noChangeArrowheads="1"/>
          </p:cNvSpPr>
          <p:nvPr/>
        </p:nvSpPr>
        <p:spPr bwMode="auto">
          <a:xfrm>
            <a:off x="457200" y="2209800"/>
            <a:ext cx="24384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Visibility off/on toggle</a:t>
            </a:r>
          </a:p>
        </p:txBody>
      </p:sp>
      <p:sp>
        <p:nvSpPr>
          <p:cNvPr id="99334" name="Text Box 7"/>
          <p:cNvSpPr txBox="1">
            <a:spLocks noChangeArrowheads="1"/>
          </p:cNvSpPr>
          <p:nvPr/>
        </p:nvSpPr>
        <p:spPr bwMode="auto">
          <a:xfrm>
            <a:off x="1066800" y="3124200"/>
            <a:ext cx="18288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Selected layer</a:t>
            </a:r>
          </a:p>
        </p:txBody>
      </p:sp>
      <p:sp>
        <p:nvSpPr>
          <p:cNvPr id="99335" name="Text Box 8"/>
          <p:cNvSpPr txBox="1">
            <a:spLocks noChangeArrowheads="1"/>
          </p:cNvSpPr>
          <p:nvPr/>
        </p:nvSpPr>
        <p:spPr bwMode="auto">
          <a:xfrm>
            <a:off x="2286000" y="5792788"/>
            <a:ext cx="11430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effects</a:t>
            </a:r>
          </a:p>
        </p:txBody>
      </p:sp>
      <p:sp>
        <p:nvSpPr>
          <p:cNvPr id="99336" name="Text Box 9"/>
          <p:cNvSpPr txBox="1">
            <a:spLocks noChangeArrowheads="1"/>
          </p:cNvSpPr>
          <p:nvPr/>
        </p:nvSpPr>
        <p:spPr bwMode="auto">
          <a:xfrm>
            <a:off x="6400800" y="5792788"/>
            <a:ext cx="25908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Drag here to delete</a:t>
            </a:r>
          </a:p>
        </p:txBody>
      </p:sp>
      <p:sp>
        <p:nvSpPr>
          <p:cNvPr id="99337" name="Text Box 11"/>
          <p:cNvSpPr txBox="1">
            <a:spLocks noChangeArrowheads="1"/>
          </p:cNvSpPr>
          <p:nvPr/>
        </p:nvSpPr>
        <p:spPr bwMode="auto">
          <a:xfrm>
            <a:off x="3886200" y="5562600"/>
            <a:ext cx="22098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New layer/Drag here to copy</a:t>
            </a:r>
          </a:p>
        </p:txBody>
      </p:sp>
      <p:sp>
        <p:nvSpPr>
          <p:cNvPr id="99338" name="Line 12"/>
          <p:cNvSpPr>
            <a:spLocks noChangeShapeType="1"/>
          </p:cNvSpPr>
          <p:nvPr/>
        </p:nvSpPr>
        <p:spPr bwMode="auto">
          <a:xfrm flipH="1" flipV="1">
            <a:off x="7391400" y="53340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339" name="Line 14"/>
          <p:cNvSpPr>
            <a:spLocks noChangeShapeType="1"/>
          </p:cNvSpPr>
          <p:nvPr/>
        </p:nvSpPr>
        <p:spPr bwMode="auto">
          <a:xfrm flipV="1">
            <a:off x="5105400" y="5257800"/>
            <a:ext cx="1752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340" name="Line 15"/>
          <p:cNvSpPr>
            <a:spLocks noChangeShapeType="1"/>
          </p:cNvSpPr>
          <p:nvPr/>
        </p:nvSpPr>
        <p:spPr bwMode="auto">
          <a:xfrm flipV="1">
            <a:off x="2895600" y="5181600"/>
            <a:ext cx="2057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341" name="Line 16"/>
          <p:cNvSpPr>
            <a:spLocks noChangeShapeType="1"/>
          </p:cNvSpPr>
          <p:nvPr/>
        </p:nvSpPr>
        <p:spPr bwMode="auto">
          <a:xfrm>
            <a:off x="2895600" y="3276600"/>
            <a:ext cx="2057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342" name="Line 17"/>
          <p:cNvSpPr>
            <a:spLocks noChangeShapeType="1"/>
          </p:cNvSpPr>
          <p:nvPr/>
        </p:nvSpPr>
        <p:spPr bwMode="auto">
          <a:xfrm>
            <a:off x="2895600" y="2362200"/>
            <a:ext cx="1676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409898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590925" y="477838"/>
            <a:ext cx="5095875" cy="6116637"/>
          </a:xfrm>
        </p:spPr>
        <p:txBody>
          <a:bodyPr/>
          <a:lstStyle/>
          <a:p>
            <a:pPr eaLnBrk="1" hangingPunct="1"/>
            <a:r>
              <a:rPr lang="en-US" altLang="en-US" sz="2500" dirty="0" smtClean="0">
                <a:solidFill>
                  <a:schemeClr val="tx1"/>
                </a:solidFill>
                <a:effectLst/>
                <a:latin typeface="Times New Roman" panose="02020603050405020304" pitchFamily="18" charset="0"/>
                <a:cs typeface="Times New Roman" panose="02020603050405020304" pitchFamily="18" charset="0"/>
              </a:rPr>
              <a:t>You will notice that “Layer 1” is above “Background” in the window.  This means that anything that’s on Layer 1 will take priority over anything in the Background layer.  Things in the Background layer will be obscured by things in Layer 1.  </a:t>
            </a:r>
          </a:p>
          <a:p>
            <a:pPr eaLnBrk="1" hangingPunct="1"/>
            <a:r>
              <a:rPr lang="en-US" altLang="en-US" sz="2500" dirty="0" smtClean="0">
                <a:solidFill>
                  <a:schemeClr val="tx1"/>
                </a:solidFill>
                <a:effectLst/>
                <a:latin typeface="Times New Roman" panose="02020603050405020304" pitchFamily="18" charset="0"/>
                <a:cs typeface="Times New Roman" panose="02020603050405020304" pitchFamily="18" charset="0"/>
              </a:rPr>
              <a:t>Why would you want to do this?  You can switch back and forth between layers to move items independently of items in other layers, allowing you to lay things out exactly as you want. </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524000"/>
            <a:ext cx="28956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477838"/>
            <a:ext cx="3200400" cy="769441"/>
          </a:xfrm>
          <a:prstGeom prst="rect">
            <a:avLst/>
          </a:prstGeom>
          <a:noFill/>
        </p:spPr>
        <p:txBody>
          <a:bodyPr wrap="square" rtlCol="0">
            <a:spAutoFit/>
          </a:bodyPr>
          <a:lstStyle/>
          <a:p>
            <a:r>
              <a:rPr lang="en-US" altLang="en-US" sz="4400" b="1" dirty="0">
                <a:ln>
                  <a:solidFill>
                    <a:prstClr val="black">
                      <a:lumMod val="75000"/>
                      <a:lumOff val="25000"/>
                      <a:alpha val="10000"/>
                    </a:prstClr>
                  </a:solidFill>
                </a:ln>
                <a:solidFill>
                  <a:prstClr val="white"/>
                </a:solidFill>
                <a:latin typeface="Times New Roman" panose="02020603050405020304" pitchFamily="18" charset="0"/>
                <a:ea typeface="+mj-ea"/>
                <a:cs typeface="Times New Roman" panose="02020603050405020304" pitchFamily="18" charset="0"/>
              </a:rPr>
              <a:t>Layer basics </a:t>
            </a:r>
            <a:endParaRPr lang="en-CA" dirty="0"/>
          </a:p>
        </p:txBody>
      </p:sp>
    </p:spTree>
    <p:extLst>
      <p:ext uri="{BB962C8B-B14F-4D97-AF65-F5344CB8AC3E}">
        <p14:creationId xmlns:p14="http://schemas.microsoft.com/office/powerpoint/2010/main" val="1379184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792681" y="1156493"/>
            <a:ext cx="5095875" cy="6116637"/>
          </a:xfrm>
        </p:spPr>
        <p:txBody>
          <a:bodyPr/>
          <a:lstStyle/>
          <a:p>
            <a:r>
              <a:rPr lang="en-US" altLang="en-US" sz="2500" dirty="0">
                <a:solidFill>
                  <a:schemeClr val="tx1"/>
                </a:solidFill>
                <a:effectLst/>
                <a:latin typeface="Times New Roman" panose="02020603050405020304" pitchFamily="18" charset="0"/>
                <a:cs typeface="Times New Roman" panose="02020603050405020304" pitchFamily="18" charset="0"/>
              </a:rPr>
              <a:t>Layers can be repositioned in different orders in the Layers palette by clicking on a layer and dragging it to a new position in the palette. </a:t>
            </a:r>
            <a:endParaRPr lang="en-US" altLang="en-US" sz="2500" dirty="0" smtClean="0">
              <a:solidFill>
                <a:schemeClr val="tx1"/>
              </a:solidFill>
              <a:effectLst/>
              <a:latin typeface="Times New Roman" panose="02020603050405020304" pitchFamily="18" charset="0"/>
              <a:cs typeface="Times New Roman" panose="02020603050405020304" pitchFamily="18" charset="0"/>
            </a:endParaRPr>
          </a:p>
          <a:p>
            <a:pPr marL="36900" indent="0">
              <a:buNone/>
            </a:pPr>
            <a:endParaRPr lang="en-US" altLang="en-US" sz="2500" dirty="0" smtClean="0">
              <a:solidFill>
                <a:schemeClr val="tx1"/>
              </a:solidFill>
              <a:effectLst/>
              <a:latin typeface="Times New Roman" panose="02020603050405020304" pitchFamily="18" charset="0"/>
              <a:cs typeface="Times New Roman" panose="02020603050405020304" pitchFamily="18" charset="0"/>
            </a:endParaRPr>
          </a:p>
          <a:p>
            <a:r>
              <a:rPr lang="en-US" altLang="en-US" sz="2500" dirty="0">
                <a:solidFill>
                  <a:schemeClr val="tx1"/>
                </a:solidFill>
                <a:effectLst/>
                <a:latin typeface="Times New Roman" panose="02020603050405020304" pitchFamily="18" charset="0"/>
                <a:cs typeface="Times New Roman" panose="02020603050405020304" pitchFamily="18" charset="0"/>
              </a:rPr>
              <a:t>Only a selected layer can be edited.  To select a layer, click on the layer name in the palette. </a:t>
            </a:r>
          </a:p>
          <a:p>
            <a:endParaRPr lang="en-US" altLang="en-US" sz="2500" dirty="0" smtClean="0">
              <a:solidFill>
                <a:schemeClr val="tx1"/>
              </a:solidFill>
              <a:latin typeface="Times New Roman" panose="02020603050405020304" pitchFamily="18" charset="0"/>
              <a:cs typeface="Times New Roman" panose="02020603050405020304" pitchFamily="18" charset="0"/>
            </a:endParaRP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946275"/>
            <a:ext cx="28956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1668" y="737137"/>
            <a:ext cx="3200400" cy="769441"/>
          </a:xfrm>
          <a:prstGeom prst="rect">
            <a:avLst/>
          </a:prstGeom>
          <a:noFill/>
        </p:spPr>
        <p:txBody>
          <a:bodyPr wrap="square" rtlCol="0">
            <a:spAutoFit/>
          </a:bodyPr>
          <a:lstStyle/>
          <a:p>
            <a:r>
              <a:rPr lang="en-US" altLang="en-US" sz="4400" b="1" dirty="0">
                <a:ln>
                  <a:solidFill>
                    <a:prstClr val="black">
                      <a:lumMod val="75000"/>
                      <a:lumOff val="25000"/>
                      <a:alpha val="10000"/>
                    </a:prstClr>
                  </a:solidFill>
                </a:ln>
                <a:solidFill>
                  <a:prstClr val="white"/>
                </a:solidFill>
                <a:latin typeface="Times New Roman" panose="02020603050405020304" pitchFamily="18" charset="0"/>
                <a:ea typeface="+mj-ea"/>
                <a:cs typeface="Times New Roman" panose="02020603050405020304" pitchFamily="18" charset="0"/>
              </a:rPr>
              <a:t>Layer basics </a:t>
            </a:r>
            <a:endParaRPr lang="en-CA" dirty="0"/>
          </a:p>
        </p:txBody>
      </p:sp>
    </p:spTree>
    <p:extLst>
      <p:ext uri="{BB962C8B-B14F-4D97-AF65-F5344CB8AC3E}">
        <p14:creationId xmlns:p14="http://schemas.microsoft.com/office/powerpoint/2010/main" val="1222209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US" altLang="en-US" b="1" dirty="0" smtClean="0">
                <a:solidFill>
                  <a:schemeClr val="tx1"/>
                </a:solidFill>
                <a:effectLst/>
                <a:latin typeface="Times New Roman" panose="02020603050405020304" pitchFamily="18" charset="0"/>
                <a:cs typeface="Times New Roman" panose="02020603050405020304" pitchFamily="18" charset="0"/>
              </a:rPr>
              <a:t>Basic concepts</a:t>
            </a:r>
          </a:p>
        </p:txBody>
      </p:sp>
      <p:sp>
        <p:nvSpPr>
          <p:cNvPr id="11267" name="Rectangle 3"/>
          <p:cNvSpPr>
            <a:spLocks noGrp="1" noChangeArrowheads="1"/>
          </p:cNvSpPr>
          <p:nvPr>
            <p:ph type="body" idx="1"/>
          </p:nvPr>
        </p:nvSpPr>
        <p:spPr>
          <a:xfrm>
            <a:off x="685800" y="1732450"/>
            <a:ext cx="7765322" cy="4058751"/>
          </a:xfrm>
        </p:spPr>
        <p:txBody>
          <a:bodyPr>
            <a:normAutofit/>
          </a:bodyPr>
          <a:lstStyle/>
          <a:p>
            <a:pPr eaLnBrk="1" hangingPunct="1"/>
            <a:r>
              <a:rPr lang="en-US" altLang="en-US" sz="2400" b="1" dirty="0" smtClean="0">
                <a:solidFill>
                  <a:schemeClr val="tx1"/>
                </a:solidFill>
                <a:effectLst/>
                <a:latin typeface="Times New Roman" panose="02020603050405020304" pitchFamily="18" charset="0"/>
                <a:cs typeface="Times New Roman" panose="02020603050405020304" pitchFamily="18" charset="0"/>
              </a:rPr>
              <a:t>Pixel</a:t>
            </a:r>
          </a:p>
          <a:p>
            <a:pPr lvl="1" eaLnBrk="1" hangingPunct="1"/>
            <a:r>
              <a:rPr lang="en-US" altLang="en-US" sz="2400" b="1" dirty="0" smtClean="0">
                <a:solidFill>
                  <a:schemeClr val="tx1"/>
                </a:solidFill>
                <a:effectLst/>
                <a:latin typeface="Times New Roman" panose="02020603050405020304" pitchFamily="18" charset="0"/>
                <a:cs typeface="Times New Roman" panose="02020603050405020304" pitchFamily="18" charset="0"/>
              </a:rPr>
              <a:t>Specific location</a:t>
            </a:r>
          </a:p>
          <a:p>
            <a:pPr lvl="1" eaLnBrk="1" hangingPunct="1"/>
            <a:r>
              <a:rPr lang="en-US" altLang="en-US" sz="2400" b="1" dirty="0" smtClean="0">
                <a:solidFill>
                  <a:schemeClr val="tx1"/>
                </a:solidFill>
                <a:effectLst/>
                <a:latin typeface="Times New Roman" panose="02020603050405020304" pitchFamily="18" charset="0"/>
                <a:cs typeface="Times New Roman" panose="02020603050405020304" pitchFamily="18" charset="0"/>
              </a:rPr>
              <a:t>Specific </a:t>
            </a:r>
            <a:r>
              <a:rPr lang="en-US" altLang="en-US" sz="2400" b="1" dirty="0" err="1" smtClean="0">
                <a:solidFill>
                  <a:schemeClr val="tx1"/>
                </a:solidFill>
                <a:effectLst/>
                <a:latin typeface="Times New Roman" panose="02020603050405020304" pitchFamily="18" charset="0"/>
                <a:cs typeface="Times New Roman" panose="02020603050405020304" pitchFamily="18" charset="0"/>
              </a:rPr>
              <a:t>colour</a:t>
            </a:r>
            <a:endParaRPr lang="en-US" altLang="en-US" sz="2400" b="1" dirty="0" smtClean="0">
              <a:solidFill>
                <a:schemeClr val="tx1"/>
              </a:solidFill>
              <a:effectLst/>
              <a:latin typeface="Times New Roman" panose="02020603050405020304" pitchFamily="18" charset="0"/>
              <a:cs typeface="Times New Roman" panose="02020603050405020304" pitchFamily="18" charset="0"/>
            </a:endParaRPr>
          </a:p>
        </p:txBody>
      </p:sp>
      <p:sp>
        <p:nvSpPr>
          <p:cNvPr id="11268" name="Rectangle 5"/>
          <p:cNvSpPr>
            <a:spLocks noChangeArrowheads="1"/>
          </p:cNvSpPr>
          <p:nvPr/>
        </p:nvSpPr>
        <p:spPr bwMode="auto">
          <a:xfrm>
            <a:off x="533400" y="3867150"/>
            <a:ext cx="3581400" cy="2438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11269" name="Rectangle 6"/>
          <p:cNvSpPr>
            <a:spLocks noChangeArrowheads="1"/>
          </p:cNvSpPr>
          <p:nvPr/>
        </p:nvSpPr>
        <p:spPr bwMode="auto">
          <a:xfrm>
            <a:off x="2051050" y="4433888"/>
            <a:ext cx="185738" cy="185737"/>
          </a:xfrm>
          <a:prstGeom prst="rect">
            <a:avLst/>
          </a:prstGeom>
          <a:solidFill>
            <a:srgbClr val="5080CA"/>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11270" name="Picture 9" descr="willysstatue_a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982663"/>
            <a:ext cx="33623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8"/>
          <p:cNvSpPr>
            <a:spLocks noChangeShapeType="1"/>
          </p:cNvSpPr>
          <p:nvPr/>
        </p:nvSpPr>
        <p:spPr bwMode="auto">
          <a:xfrm>
            <a:off x="5926138" y="611188"/>
            <a:ext cx="793750" cy="9953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pic>
        <p:nvPicPr>
          <p:cNvPr id="11272" name="Picture 10" descr="pix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4048125"/>
            <a:ext cx="3030538"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Line 11"/>
          <p:cNvSpPr>
            <a:spLocks noChangeShapeType="1"/>
          </p:cNvSpPr>
          <p:nvPr/>
        </p:nvSpPr>
        <p:spPr bwMode="auto">
          <a:xfrm>
            <a:off x="646113" y="2544763"/>
            <a:ext cx="1430337" cy="17859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11274" name="Text Box 12"/>
          <p:cNvSpPr txBox="1">
            <a:spLocks noChangeArrowheads="1"/>
          </p:cNvSpPr>
          <p:nvPr/>
        </p:nvSpPr>
        <p:spPr bwMode="auto">
          <a:xfrm>
            <a:off x="4273550" y="3457575"/>
            <a:ext cx="451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b="1" dirty="0">
                <a:latin typeface="Times New Roman" panose="02020603050405020304" pitchFamily="18" charset="0"/>
                <a:cs typeface="Times New Roman" panose="02020603050405020304" pitchFamily="18" charset="0"/>
              </a:rPr>
              <a:t>Magnify an image to see pixels</a:t>
            </a:r>
          </a:p>
        </p:txBody>
      </p:sp>
    </p:spTree>
    <p:extLst>
      <p:ext uri="{BB962C8B-B14F-4D97-AF65-F5344CB8AC3E}">
        <p14:creationId xmlns:p14="http://schemas.microsoft.com/office/powerpoint/2010/main" val="4282572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04800"/>
            <a:ext cx="7765322" cy="990600"/>
          </a:xfrm>
        </p:spPr>
        <p:txBody>
          <a:bodyPr>
            <a:normAutofit/>
          </a:bodyPr>
          <a:lstStyle/>
          <a:p>
            <a:r>
              <a:rPr lang="en-US" sz="5400" b="1" dirty="0" smtClean="0">
                <a:solidFill>
                  <a:schemeClr val="tx1"/>
                </a:solidFill>
                <a:effectLst/>
                <a:latin typeface="Times New Roman" panose="02020603050405020304" pitchFamily="18" charset="0"/>
                <a:cs typeface="Times New Roman" panose="02020603050405020304" pitchFamily="18" charset="0"/>
              </a:rPr>
              <a:t>Work Area</a:t>
            </a:r>
            <a:endParaRPr lang="en-US" sz="5400" b="1" dirty="0">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346" y="1143000"/>
            <a:ext cx="7765322" cy="1447800"/>
          </a:xfrm>
        </p:spPr>
        <p:txBody>
          <a:bodyPr>
            <a:normAutofit/>
          </a:bodyPr>
          <a:lstStyle/>
          <a:p>
            <a:r>
              <a:rPr lang="en-US" sz="2400" dirty="0" smtClean="0">
                <a:solidFill>
                  <a:schemeClr val="tx1"/>
                </a:solidFill>
                <a:effectLst/>
                <a:latin typeface="Times New Roman" panose="02020603050405020304" pitchFamily="18" charset="0"/>
                <a:cs typeface="Times New Roman" panose="02020603050405020304" pitchFamily="18" charset="0"/>
              </a:rPr>
              <a:t>The work area is what your screen looks like and has on it while you are working in a program. </a:t>
            </a:r>
          </a:p>
          <a:p>
            <a:endParaRPr lang="en-US" dirty="0"/>
          </a:p>
        </p:txBody>
      </p:sp>
      <p:pic>
        <p:nvPicPr>
          <p:cNvPr id="4" name="Picture 3"/>
          <p:cNvPicPr>
            <a:picLocks noChangeAspect="1"/>
          </p:cNvPicPr>
          <p:nvPr/>
        </p:nvPicPr>
        <p:blipFill>
          <a:blip r:embed="rId2"/>
          <a:stretch>
            <a:fillRect/>
          </a:stretch>
        </p:blipFill>
        <p:spPr>
          <a:xfrm>
            <a:off x="1295400" y="1905000"/>
            <a:ext cx="6448627" cy="4364532"/>
          </a:xfrm>
          <a:prstGeom prst="rect">
            <a:avLst/>
          </a:prstGeom>
        </p:spPr>
      </p:pic>
    </p:spTree>
    <p:extLst>
      <p:ext uri="{BB962C8B-B14F-4D97-AF65-F5344CB8AC3E}">
        <p14:creationId xmlns:p14="http://schemas.microsoft.com/office/powerpoint/2010/main" val="2883296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32"/>
          <a:stretch/>
        </p:blipFill>
        <p:spPr bwMode="auto">
          <a:xfrm>
            <a:off x="798520" y="609113"/>
            <a:ext cx="7842830" cy="554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24580" y="658365"/>
            <a:ext cx="623455"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 y="181007"/>
            <a:ext cx="9906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Toolbox</a:t>
            </a:r>
            <a:endParaRPr lang="en-US" dirty="0">
              <a:latin typeface="Arial" panose="020B0604020202020204" pitchFamily="34" charset="0"/>
              <a:cs typeface="Arial" panose="020B0604020202020204" pitchFamily="34" charset="0"/>
            </a:endParaRPr>
          </a:p>
        </p:txBody>
      </p:sp>
      <p:cxnSp>
        <p:nvCxnSpPr>
          <p:cNvPr id="7" name="Straight Arrow Connector 6"/>
          <p:cNvCxnSpPr/>
          <p:nvPr/>
        </p:nvCxnSpPr>
        <p:spPr>
          <a:xfrm flipH="1" flipV="1">
            <a:off x="1882779" y="1179883"/>
            <a:ext cx="671945" cy="6107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58684" y="1790638"/>
            <a:ext cx="1905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Document Tab</a:t>
            </a:r>
            <a:endParaRPr lang="en-US"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636307" y="5207061"/>
            <a:ext cx="587377"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1118" y="4529368"/>
            <a:ext cx="82434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Zoom Level</a:t>
            </a:r>
            <a:endParaRPr lang="en-US" dirty="0">
              <a:latin typeface="Arial" panose="020B0604020202020204" pitchFamily="34" charset="0"/>
              <a:cs typeface="Arial" panose="020B0604020202020204" pitchFamily="34" charset="0"/>
            </a:endParaRPr>
          </a:p>
        </p:txBody>
      </p:sp>
      <p:cxnSp>
        <p:nvCxnSpPr>
          <p:cNvPr id="11" name="Straight Arrow Connector 10"/>
          <p:cNvCxnSpPr>
            <a:stCxn id="12" idx="1"/>
          </p:cNvCxnSpPr>
          <p:nvPr/>
        </p:nvCxnSpPr>
        <p:spPr>
          <a:xfrm flipH="1" flipV="1">
            <a:off x="2104298" y="6172808"/>
            <a:ext cx="972997"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77295" y="6292942"/>
            <a:ext cx="1447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Status Bar</a:t>
            </a:r>
            <a:endParaRPr lang="en-US" dirty="0">
              <a:latin typeface="Arial" panose="020B0604020202020204" pitchFamily="34" charset="0"/>
              <a:cs typeface="Arial" panose="020B0604020202020204" pitchFamily="34" charset="0"/>
            </a:endParaRPr>
          </a:p>
        </p:txBody>
      </p:sp>
      <p:cxnSp>
        <p:nvCxnSpPr>
          <p:cNvPr id="13" name="Straight Arrow Connector 12"/>
          <p:cNvCxnSpPr/>
          <p:nvPr/>
        </p:nvCxnSpPr>
        <p:spPr>
          <a:xfrm>
            <a:off x="3200400" y="3549134"/>
            <a:ext cx="623455"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11580" y="3168134"/>
            <a:ext cx="218901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Document Window</a:t>
            </a:r>
            <a:endParaRPr lang="en-US" dirty="0">
              <a:latin typeface="Arial" panose="020B0604020202020204" pitchFamily="34" charset="0"/>
              <a:cs typeface="Arial" panose="020B0604020202020204" pitchFamily="34" charset="0"/>
            </a:endParaRPr>
          </a:p>
        </p:txBody>
      </p:sp>
      <p:cxnSp>
        <p:nvCxnSpPr>
          <p:cNvPr id="15" name="Straight Arrow Connector 14"/>
          <p:cNvCxnSpPr>
            <a:stCxn id="16" idx="3"/>
          </p:cNvCxnSpPr>
          <p:nvPr/>
        </p:nvCxnSpPr>
        <p:spPr>
          <a:xfrm>
            <a:off x="6809357" y="3625334"/>
            <a:ext cx="498339" cy="7922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42112" y="3440668"/>
            <a:ext cx="116724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Panels</a:t>
            </a:r>
            <a:endParaRPr lang="en-US" dirty="0">
              <a:latin typeface="Arial" panose="020B0604020202020204" pitchFamily="34" charset="0"/>
              <a:cs typeface="Arial" panose="020B0604020202020204" pitchFamily="34" charset="0"/>
            </a:endParaRPr>
          </a:p>
        </p:txBody>
      </p:sp>
      <p:cxnSp>
        <p:nvCxnSpPr>
          <p:cNvPr id="19" name="Straight Arrow Connector 18"/>
          <p:cNvCxnSpPr>
            <a:stCxn id="20" idx="1"/>
          </p:cNvCxnSpPr>
          <p:nvPr/>
        </p:nvCxnSpPr>
        <p:spPr>
          <a:xfrm flipH="1" flipV="1">
            <a:off x="3585131" y="1135012"/>
            <a:ext cx="144241" cy="4687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29372" y="1419090"/>
            <a:ext cx="1524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Options Bar</a:t>
            </a:r>
            <a:endParaRPr lang="en-US" dirty="0">
              <a:latin typeface="Arial" panose="020B0604020202020204" pitchFamily="34" charset="0"/>
              <a:cs typeface="Arial" panose="020B0604020202020204" pitchFamily="34" charset="0"/>
            </a:endParaRPr>
          </a:p>
        </p:txBody>
      </p:sp>
      <p:cxnSp>
        <p:nvCxnSpPr>
          <p:cNvPr id="21" name="Straight Arrow Connector 20"/>
          <p:cNvCxnSpPr/>
          <p:nvPr/>
        </p:nvCxnSpPr>
        <p:spPr>
          <a:xfrm flipH="1">
            <a:off x="3710808" y="319322"/>
            <a:ext cx="1318392" cy="380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138212"/>
            <a:ext cx="126249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Menu Bar</a:t>
            </a:r>
            <a:endParaRPr lang="en-US" dirty="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6809357" y="2494549"/>
            <a:ext cx="469915" cy="11307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780933" y="1693707"/>
            <a:ext cx="401385" cy="17469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78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32"/>
          <a:stretch/>
        </p:blipFill>
        <p:spPr bwMode="auto">
          <a:xfrm>
            <a:off x="798520" y="609113"/>
            <a:ext cx="7842830" cy="554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24580" y="658365"/>
            <a:ext cx="623455"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 y="181007"/>
            <a:ext cx="9906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Toolbox</a:t>
            </a:r>
            <a:endParaRPr lang="en-US" dirty="0">
              <a:latin typeface="Arial" panose="020B0604020202020204" pitchFamily="34" charset="0"/>
              <a:cs typeface="Arial" panose="020B0604020202020204" pitchFamily="34" charset="0"/>
            </a:endParaRPr>
          </a:p>
        </p:txBody>
      </p:sp>
      <p:cxnSp>
        <p:nvCxnSpPr>
          <p:cNvPr id="13" name="Straight Arrow Connector 12"/>
          <p:cNvCxnSpPr/>
          <p:nvPr/>
        </p:nvCxnSpPr>
        <p:spPr>
          <a:xfrm>
            <a:off x="225136" y="1457372"/>
            <a:ext cx="623455"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0181" y="2477382"/>
            <a:ext cx="498339" cy="7922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0181" y="3537466"/>
            <a:ext cx="498339" cy="6535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29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92" t="17747" r="59666" b="21062"/>
          <a:stretch/>
        </p:blipFill>
        <p:spPr bwMode="auto">
          <a:xfrm>
            <a:off x="1143000" y="152401"/>
            <a:ext cx="801641"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0800" y="1524000"/>
            <a:ext cx="6248400" cy="3908762"/>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Photoshop Toolbox</a:t>
            </a:r>
          </a:p>
          <a:p>
            <a:endParaRPr lang="en-US" sz="2800" b="1"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*Holds </a:t>
            </a:r>
            <a:r>
              <a:rPr lang="en-US" sz="2800" dirty="0">
                <a:latin typeface="Times New Roman" panose="02020603050405020304" pitchFamily="18" charset="0"/>
                <a:cs typeface="Times New Roman" panose="02020603050405020304" pitchFamily="18" charset="0"/>
              </a:rPr>
              <a:t>all tools for Photoshop.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*On the left side of your work area.</a:t>
            </a:r>
          </a:p>
          <a:p>
            <a:r>
              <a:rPr lang="en-US" sz="2800" dirty="0" smtClean="0">
                <a:latin typeface="Times New Roman" panose="02020603050405020304" pitchFamily="18" charset="0"/>
                <a:cs typeface="Times New Roman" panose="02020603050405020304" pitchFamily="18" charset="0"/>
              </a:rPr>
              <a:t>	*Make sure you understand all</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tools and know what they are used</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for.</a:t>
            </a:r>
          </a:p>
          <a:p>
            <a:endParaRPr lang="en-US" sz="3200" dirty="0">
              <a:latin typeface="MV Boli" pitchFamily="2" charset="0"/>
              <a:cs typeface="MV Boli" pitchFamily="2" charset="0"/>
            </a:endParaRPr>
          </a:p>
        </p:txBody>
      </p:sp>
    </p:spTree>
    <p:extLst>
      <p:ext uri="{BB962C8B-B14F-4D97-AF65-F5344CB8AC3E}">
        <p14:creationId xmlns:p14="http://schemas.microsoft.com/office/powerpoint/2010/main" val="3672747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hangingPunct="1"/>
            <a:r>
              <a:rPr lang="en-US" altLang="en-US" sz="5400" b="1" dirty="0" smtClean="0">
                <a:solidFill>
                  <a:schemeClr val="tx1"/>
                </a:solidFill>
                <a:latin typeface="Times New Roman" panose="02020603050405020304" pitchFamily="18" charset="0"/>
                <a:cs typeface="Times New Roman" panose="02020603050405020304" pitchFamily="18" charset="0"/>
              </a:rPr>
              <a:t>The Toolbox</a:t>
            </a:r>
          </a:p>
        </p:txBody>
      </p:sp>
      <p:sp>
        <p:nvSpPr>
          <p:cNvPr id="19460" name="Rectangle 3"/>
          <p:cNvSpPr>
            <a:spLocks noGrp="1" noChangeArrowheads="1"/>
          </p:cNvSpPr>
          <p:nvPr>
            <p:ph type="body" idx="1"/>
          </p:nvPr>
        </p:nvSpPr>
        <p:spPr>
          <a:xfrm>
            <a:off x="1752600" y="1517100"/>
            <a:ext cx="6478588" cy="4530725"/>
          </a:xfrm>
        </p:spPr>
        <p:txBody>
          <a:bodyPr>
            <a:normAutofit lnSpcReduction="10000"/>
          </a:bodyPr>
          <a:lstStyle/>
          <a:p>
            <a:pPr eaLnBrk="1" hangingPunct="1"/>
            <a:r>
              <a:rPr lang="en-US" altLang="en-US" sz="2600" dirty="0" smtClean="0">
                <a:solidFill>
                  <a:schemeClr val="tx1"/>
                </a:solidFill>
                <a:effectLst/>
                <a:latin typeface="Times New Roman" panose="02020603050405020304" pitchFamily="18" charset="0"/>
                <a:cs typeface="Times New Roman" panose="02020603050405020304" pitchFamily="18" charset="0"/>
              </a:rPr>
              <a:t>Commonly used tools arranged as icons</a:t>
            </a:r>
          </a:p>
          <a:p>
            <a:pPr eaLnBrk="1" hangingPunct="1"/>
            <a:r>
              <a:rPr lang="en-US" altLang="en-US" sz="2600" dirty="0" smtClean="0">
                <a:solidFill>
                  <a:schemeClr val="tx1"/>
                </a:solidFill>
                <a:effectLst/>
                <a:latin typeface="Times New Roman" panose="02020603050405020304" pitchFamily="18" charset="0"/>
                <a:cs typeface="Times New Roman" panose="02020603050405020304" pitchFamily="18" charset="0"/>
              </a:rPr>
              <a:t>Triangle in lower right means multiple tools are nested there</a:t>
            </a:r>
          </a:p>
          <a:p>
            <a:pPr eaLnBrk="1" hangingPunct="1"/>
            <a:endParaRPr lang="en-US" altLang="en-US" sz="2600" dirty="0" smtClean="0">
              <a:solidFill>
                <a:schemeClr val="tx1"/>
              </a:solidFill>
              <a:effectLst/>
              <a:latin typeface="Times New Roman" panose="02020603050405020304" pitchFamily="18" charset="0"/>
              <a:cs typeface="Times New Roman" panose="02020603050405020304" pitchFamily="18" charset="0"/>
            </a:endParaRPr>
          </a:p>
          <a:p>
            <a:pPr eaLnBrk="1" hangingPunct="1"/>
            <a:endParaRPr lang="en-US" altLang="en-US" sz="2600" dirty="0" smtClean="0">
              <a:solidFill>
                <a:schemeClr val="tx1"/>
              </a:solidFill>
              <a:effectLst/>
              <a:latin typeface="Times New Roman" panose="02020603050405020304" pitchFamily="18" charset="0"/>
              <a:cs typeface="Times New Roman" panose="02020603050405020304" pitchFamily="18" charset="0"/>
            </a:endParaRPr>
          </a:p>
          <a:p>
            <a:pPr eaLnBrk="1" hangingPunct="1"/>
            <a:endParaRPr lang="en-US" altLang="en-US" sz="2600" dirty="0" smtClean="0">
              <a:solidFill>
                <a:schemeClr val="tx1"/>
              </a:solidFill>
              <a:effectLst/>
              <a:latin typeface="Times New Roman" panose="02020603050405020304" pitchFamily="18" charset="0"/>
              <a:cs typeface="Times New Roman" panose="02020603050405020304" pitchFamily="18" charset="0"/>
            </a:endParaRPr>
          </a:p>
          <a:p>
            <a:pPr eaLnBrk="1" hangingPunct="1"/>
            <a:endParaRPr lang="en-US" altLang="en-US" sz="2600" dirty="0" smtClean="0">
              <a:solidFill>
                <a:schemeClr val="tx1"/>
              </a:solidFill>
              <a:effectLst/>
              <a:latin typeface="Times New Roman" panose="02020603050405020304" pitchFamily="18" charset="0"/>
              <a:cs typeface="Times New Roman" panose="02020603050405020304" pitchFamily="18" charset="0"/>
            </a:endParaRPr>
          </a:p>
          <a:p>
            <a:pPr eaLnBrk="1" hangingPunct="1"/>
            <a:r>
              <a:rPr lang="en-US" altLang="en-US" sz="2600" dirty="0" smtClean="0">
                <a:solidFill>
                  <a:schemeClr val="tx1"/>
                </a:solidFill>
                <a:effectLst/>
                <a:latin typeface="Times New Roman" panose="02020603050405020304" pitchFamily="18" charset="0"/>
                <a:cs typeface="Times New Roman" panose="02020603050405020304" pitchFamily="18" charset="0"/>
              </a:rPr>
              <a:t>Left-click the icon and hold down the button to see all tools nested there </a:t>
            </a:r>
          </a:p>
        </p:txBody>
      </p:sp>
      <p:pic>
        <p:nvPicPr>
          <p:cNvPr id="19461" name="Picture 4" descr="b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418" y="3007072"/>
            <a:ext cx="1076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buck-gr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588" y="3068150"/>
            <a:ext cx="358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6"/>
          <p:cNvSpPr txBox="1">
            <a:spLocks noChangeArrowheads="1"/>
          </p:cNvSpPr>
          <p:nvPr/>
        </p:nvSpPr>
        <p:spPr bwMode="auto">
          <a:xfrm>
            <a:off x="1796718" y="4105186"/>
            <a:ext cx="20574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smtClean="0"/>
              <a:t>Paint bucket </a:t>
            </a:r>
            <a:r>
              <a:rPr lang="en-US" altLang="en-US" dirty="0"/>
              <a:t>icon</a:t>
            </a:r>
          </a:p>
        </p:txBody>
      </p:sp>
      <p:sp>
        <p:nvSpPr>
          <p:cNvPr id="19464" name="Text Box 7"/>
          <p:cNvSpPr txBox="1">
            <a:spLocks noChangeArrowheads="1"/>
          </p:cNvSpPr>
          <p:nvPr/>
        </p:nvSpPr>
        <p:spPr bwMode="auto">
          <a:xfrm>
            <a:off x="4191000" y="4114783"/>
            <a:ext cx="47244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a:t>Expanded: Gradient and </a:t>
            </a:r>
            <a:r>
              <a:rPr lang="en-US" altLang="en-US" dirty="0" smtClean="0"/>
              <a:t>paint bucket </a:t>
            </a:r>
            <a:r>
              <a:rPr lang="en-US" altLang="en-US" dirty="0"/>
              <a:t>tools</a:t>
            </a:r>
          </a:p>
        </p:txBody>
      </p:sp>
      <p:sp>
        <p:nvSpPr>
          <p:cNvPr id="19465" name="Line 8"/>
          <p:cNvSpPr>
            <a:spLocks noChangeShapeType="1"/>
          </p:cNvSpPr>
          <p:nvPr/>
        </p:nvSpPr>
        <p:spPr bwMode="auto">
          <a:xfrm flipH="1">
            <a:off x="3733800" y="2806495"/>
            <a:ext cx="457200" cy="69870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292" t="17747" r="59666" b="21062"/>
          <a:stretch/>
        </p:blipFill>
        <p:spPr bwMode="auto">
          <a:xfrm>
            <a:off x="533400" y="190500"/>
            <a:ext cx="876291"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1776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TC104033929[[fn=Slate]]</Template>
  <TotalTime>549</TotalTime>
  <Words>1814</Words>
  <Application>Microsoft Office PowerPoint</Application>
  <PresentationFormat>On-screen Show (4:3)</PresentationFormat>
  <Paragraphs>269</Paragraphs>
  <Slides>38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Slate</vt:lpstr>
      <vt:lpstr>Bitmap Image</vt:lpstr>
      <vt:lpstr>    Photoshop Basics</vt:lpstr>
      <vt:lpstr>What is Photoshop?</vt:lpstr>
      <vt:lpstr>Understanding Images</vt:lpstr>
      <vt:lpstr>Basic concepts</vt:lpstr>
      <vt:lpstr>Work Area</vt:lpstr>
      <vt:lpstr>PowerPoint Presentation</vt:lpstr>
      <vt:lpstr>PowerPoint Presentation</vt:lpstr>
      <vt:lpstr>PowerPoint Presentation</vt:lpstr>
      <vt:lpstr>The Toolbox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Layer basics </vt:lpstr>
      <vt:lpstr>Layer basics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Tanna</dc:creator>
  <cp:lastModifiedBy>WRDSB</cp:lastModifiedBy>
  <cp:revision>52</cp:revision>
  <dcterms:created xsi:type="dcterms:W3CDTF">2012-09-11T18:13:07Z</dcterms:created>
  <dcterms:modified xsi:type="dcterms:W3CDTF">2014-10-22T16:17:39Z</dcterms:modified>
</cp:coreProperties>
</file>